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Lst>
  <p:sldSz cx="9144000" cy="5143500" type="screen16x9"/>
  <p:notesSz cx="6858000" cy="9144000"/>
  <p:embeddedFontLst>
    <p:embeddedFont>
      <p:font typeface="Lato" panose="020F0502020204030203" pitchFamily="34" charset="0"/>
      <p:regular r:id="rId277"/>
      <p:bold r:id="rId278"/>
      <p:italic r:id="rId279"/>
      <p:boldItalic r:id="rId280"/>
    </p:embeddedFont>
    <p:embeddedFont>
      <p:font typeface="Lora" pitchFamily="2" charset="0"/>
      <p:regular r:id="rId281"/>
      <p:bold r:id="rId282"/>
      <p:italic r:id="rId283"/>
      <p:boldItalic r:id="rId284"/>
    </p:embeddedFont>
    <p:embeddedFont>
      <p:font typeface="Montserrat" panose="00000500000000000000" pitchFamily="2" charset="0"/>
      <p:regular r:id="rId285"/>
      <p:bold r:id="rId286"/>
      <p:italic r:id="rId287"/>
      <p:boldItalic r:id="rId288"/>
    </p:embeddedFont>
    <p:embeddedFont>
      <p:font typeface="Nunito" pitchFamily="2" charset="0"/>
      <p:regular r:id="rId289"/>
      <p:bold r:id="rId290"/>
      <p:italic r:id="rId291"/>
      <p:boldItalic r:id="rId292"/>
    </p:embeddedFont>
    <p:embeddedFont>
      <p:font typeface="Open Sans" panose="020B0606030504020204" pitchFamily="34" charset="0"/>
      <p:regular r:id="rId293"/>
      <p:bold r:id="rId294"/>
      <p:italic r:id="rId295"/>
      <p:boldItalic r:id="rId296"/>
    </p:embeddedFont>
    <p:embeddedFont>
      <p:font typeface="Raleway" pitchFamily="2" charset="0"/>
      <p:regular r:id="rId297"/>
      <p:bold r:id="rId298"/>
      <p:italic r:id="rId299"/>
      <p:boldItalic r:id="rId300"/>
    </p:embeddedFont>
    <p:embeddedFont>
      <p:font typeface="Roboto Mono" panose="00000009000000000000" pitchFamily="49" charset="0"/>
      <p:regular r:id="rId301"/>
      <p:bold r:id="rId302"/>
      <p:italic r:id="rId303"/>
      <p:boldItalic r:id="rId304"/>
    </p:embeddedFont>
    <p:embeddedFont>
      <p:font typeface="Verdana" panose="020B0604030504040204" pitchFamily="34" charset="0"/>
      <p:regular r:id="rId305"/>
      <p:bold r:id="rId306"/>
      <p:italic r:id="rId307"/>
      <p:boldItalic r:id="rId3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72" y="2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23.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3.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4.fntdata"/><Relationship Id="rId304" Type="http://schemas.openxmlformats.org/officeDocument/2006/relationships/font" Target="fonts/font28.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5.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16.fntdata"/><Relationship Id="rId306" Type="http://schemas.openxmlformats.org/officeDocument/2006/relationships/font" Target="fonts/font30.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6.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17.fntdata"/><Relationship Id="rId307" Type="http://schemas.openxmlformats.org/officeDocument/2006/relationships/font" Target="fonts/font31.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7.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18.fntdata"/><Relationship Id="rId308" Type="http://schemas.openxmlformats.org/officeDocument/2006/relationships/font" Target="fonts/font3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8.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9.fntdata"/><Relationship Id="rId309"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20.fntdata"/><Relationship Id="rId300" Type="http://schemas.openxmlformats.org/officeDocument/2006/relationships/font" Target="fonts/font24.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0.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notesMaster" Target="notesMasters/notesMaster1.xml"/><Relationship Id="rId297" Type="http://schemas.openxmlformats.org/officeDocument/2006/relationships/font" Target="fonts/font21.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1.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ableStyles" Target="tableStyle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1.fntdata"/><Relationship Id="rId298" Type="http://schemas.openxmlformats.org/officeDocument/2006/relationships/font" Target="fonts/font22.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2.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2.fntdata"/><Relationship Id="rId303" Type="http://schemas.openxmlformats.org/officeDocument/2006/relationships/font" Target="fonts/font27.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3.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4.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15.fntdata"/><Relationship Id="rId305"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19d9c0ce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19d9c0ce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19d9c0ce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19d9c0ce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9c5415c02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9c5415c02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9c5415c02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9c5415c02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14d23c0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14d23c0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aef5e995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aef5e995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534e4e3e3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534e4e3e3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534e4e3e3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534e4e3e3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7cb36d3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7cb36d3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307c0015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307c0015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551383d6e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551383d6e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5307c0015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5307c0015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19d9c0ce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19d9c0ce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5307c0015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5307c0015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5307c0015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5307c0015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5307c0015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5307c0015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5307c001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5307c001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15307c0015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15307c0015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5307c0015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5307c0015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5307c0015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5307c0015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5307c0015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5307c0015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5307c0015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5307c0015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5307c00155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5307c0015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19d9c0ce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19d9c0ce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5307c0015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5307c0015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5307c0015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5307c0015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5307c001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5307c001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5307c0015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5307c0015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5307c0015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5307c0015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5307c0015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5307c0015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5307c0015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5307c0015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15307c0015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5307c0015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5307c0015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5307c0015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5307c0015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5307c0015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919d9c0ce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919d9c0ce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5307c0015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5307c0015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5307c0015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307c0015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5307c00155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5307c0015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5307c00155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5307c00155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5307c00155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5307c0015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5307c00155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5307c00155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5307c0015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5307c0015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5307c00155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5307c00155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5307c00155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5307c00155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15307c00155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15307c0015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19d9c0ce8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19d9c0ce8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5307c00155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5307c0015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15307c0015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15307c0015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5307c00155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5307c00155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15307c00155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15307c00155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15307c0015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5307c0015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5307c00155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5307c00155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5307c00155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5307c00155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5307c00155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5307c00155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5307c00155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5307c00155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15307c0015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5307c0015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eab8d50e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eab8d50e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5307c00155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5307c0015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15307c00155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15307c0015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5307c00155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5307c00155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15307c00155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15307c00155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5307c00155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5307c0015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5307c00155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5307c00155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5307c00155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5307c00155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15307c00155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15307c00155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1591f161cd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1591f161cd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15307c00155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15307c00155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51383d6e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51383d6e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5307c00155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5307c00155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5307c00155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5307c00155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15307c00155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15307c00155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5307c0015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5307c0015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5307c0015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5307c0015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15307c0015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5307c00155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5307c00155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5307c00155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15307c00155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5307c00155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15307c00155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15307c00155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5307c00155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5307c00155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551383d6e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551383d6e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5307c00155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5307c00155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1591f161c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1591f161c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591f161cd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591f161cd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591f161cd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591f161cd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591f161cd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591f161cd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591f161cd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591f161cd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591f161cd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591f161cd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1591f161cd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1591f161cd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1591f161cd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1591f161cd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5a24ac7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5a24ac7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551383d6e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551383d6e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ff5795259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ff5795259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ff579525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ff579525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5a24ac725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5a24ac725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15d3ea9451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15d3ea9451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5a24ac725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5a24ac725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1591f161cd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1591f161cd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1aef5e9954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1aef5e9954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15307c00155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15307c00155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5384014e7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5384014e7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bf7624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bf7624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19d9c0ce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19d9c0ce8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5384014e7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5384014e7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5384014e7d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5384014e7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9c5415c02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9c5415c02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9c5415c025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9c5415c025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a43b0ed47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a43b0ed47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7dac66a05b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7dac66a05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184e01d0ce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184e01d0c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188e709c8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188e709c8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84e01d0ce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84e01d0ce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84e01d0ce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84e01d0ce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62260ae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62260ae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15a5f82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915a5f82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84e01d0ce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84e01d0ce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184e01d0ce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184e01d0ce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184e01d0ce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184e01d0ce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184e01d0ce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184e01d0ce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14fabe1d4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14fabe1d4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184e01d0ce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84e01d0ce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184e01d0ce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184e01d0ce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184e01d0ce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184e01d0ce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184e01d0ce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184e01d0ce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184e01d0ce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184e01d0ce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a5572c05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9a5572c05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184e01d0ce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84e01d0ce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184e01d0ce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184e01d0ce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184e01d0ce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184e01d0ce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184e01d0ce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84e01d0ce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184e01d0ce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184e01d0ce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184e01d0ce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184e01d0ce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a43b0ed47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a43b0ed47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a43b0ed47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a43b0ed47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a43b0ed4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a43b0ed4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a43b0ed47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a43b0ed47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51383d6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551383d6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a43b0ed47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43b0ed47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a43b0ed47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a43b0ed47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84e01d0ce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e01d0ce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184e01d0ce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184e01d0ce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184e01d0ce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184e01d0ce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184e01d0ce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7" name="Google Shape;1847;g184e01d0ce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84e01d0ce0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84e01d0ce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184e01d0ce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184e01d0ce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ad0150336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ad0150336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ad0150336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ad0150336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5307c00155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5307c00155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ad0150336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ad0150336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ad0150336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ad0150336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ad0150336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ad0150336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a35f3b65a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a35f3b65a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a35f3b65a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a35f3b65a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ade79934b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ade79934b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a35f3b65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a35f3b65a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a35f3b65a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a35f3b65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a35f3b65a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a35f3b65a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ade79934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ade79934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19d9c0ce8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19d9c0ce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ade79934b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ade79934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ade79934b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ade79934b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ade79934b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ade79934b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ade79934b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ade79934b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ade79934b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ade79934b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a35f3b65a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a35f3b65a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a35f3b65a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a35f3b65a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ade79934b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ade79934b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ade79934b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ade79934b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ade79934b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ade79934b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19d9c0ce8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19d9c0ce8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ade79934b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ade79934b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a35f3b65a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a35f3b65a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a35f3b65a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a35f3b65a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ade79934b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ade79934b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ade79934b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ade79934b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ade79934b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ade79934b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15307c00155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15307c00155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15307c00155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15307c00155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15307c00155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15307c00155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15307c00155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15307c00155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19d9c0ce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19d9c0ce8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15307c00155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15307c00155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5307c00155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5307c00155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15307c00155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15307c00155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15307c00155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15307c00155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aa358d61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aa358d61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aa358d611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aa358d61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aef5e9954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aef5e9954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19a978445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19a978445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1aef5e9954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1aef5e9954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aa358d611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aa358d611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19d9c0ce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19d9c0ce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aa358d61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aa358d61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184e01d0c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184e01d0c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919d9c0ce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919d9c0ce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1aef5e995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1aef5e995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19a9784456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19a9784456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919d9c0ce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919d9c0ce8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19d9c0ce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19d9c0ce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55ed43bd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55ed43bd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19d9c0ce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19d9c0ce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19d9c0ce8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19d9c0ce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19d9c0ce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919d9c0ce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5307c00155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5307c00155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919d9c0ce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919d9c0ce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5307c001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5307c001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9a5572c0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9a5572c0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a5572c05a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a5572c05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a5572c05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a5572c05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a5572c05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a5572c05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534e4e3e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534e4e3e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384014e7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384014e7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a5572c0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9a5572c05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9b510684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b510684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9a5572c05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a5572c05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a5572c05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9a5572c05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9a5572c05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9a5572c05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b5106849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b5106849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f2fe122e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f2fe122e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551383d6e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551383d6e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a5572c05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a5572c05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6f231b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6f231b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a5572c05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a5572c05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b5106849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b5106849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9b5106849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9b5106849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9b5106849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9b5106849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b5106849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b5106849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9a5572c05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9a5572c05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5307c0015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5307c0015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9b5106849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9b5106849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9a5572c05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9a5572c05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a5572c05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a5572c05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19d9c0ce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919d9c0ce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9a5572c05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9a5572c05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Comfort zone, voluntary action or forced, journey to growth, in the different world &amp; place, </a:t>
            </a:r>
            <a:endParaRPr/>
          </a:p>
          <a:p>
            <a:pPr marL="0" lvl="0" indent="0" algn="l" rtl="0">
              <a:spcBef>
                <a:spcPts val="0"/>
              </a:spcBef>
              <a:spcAft>
                <a:spcPts val="0"/>
              </a:spcAft>
              <a:buNone/>
            </a:pPr>
            <a:r>
              <a:rPr lang="en"/>
              <a:t>Students in the university, life from heaven, to earth, and back to earth.</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9a5572c05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9a5572c05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9a5572c05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9a5572c05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9a5572c05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9a5572c05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9b5106849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9b5106849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384014e7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384014e7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384014e7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384014e7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5307c00155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5307c00155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5384014e7d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5384014e7d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5307c00155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5307c00155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19d9c0ce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19d9c0ce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307c00155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307c00155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5384014e7d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5384014e7d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5384014e7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5384014e7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eab8d50e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feab8d50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534e4e3e3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534e4e3e3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551383d6e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551383d6e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5307c00155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5307c00155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34e4e3e3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34e4e3e3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551383d6e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551383d6e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534e4e3e3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534e4e3e3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19d9c0ce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19d9c0ce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534e4e3e3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534e4e3e3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534e4e3e3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534e4e3e3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534e4e3e3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534e4e3e3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534e4e3e3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534e4e3e3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534e4e3e3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534e4e3e3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534e4e3e3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534e4e3e3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55cc0001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55cc0001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534e4e3e3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534e4e3e3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5307c0015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5307c0015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9c5415c0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9c5415c0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19d9c0ce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919d9c0ce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9c5415c02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9c5415c02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7a4d927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7a4d927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9c5415c02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9c5415c02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9c5415c02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9c5415c02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9c5415c02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9c5415c0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9c5415c02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9c5415c02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9c5415c02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9c5415c02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9c5415c02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9c5415c02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9c5415c02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9c5415c02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9c5415c02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9c5415c02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Nunito"/>
              <a:buNone/>
              <a:defRPr b="0">
                <a:latin typeface="Nunito"/>
                <a:ea typeface="Nunito"/>
                <a:cs typeface="Nunito"/>
                <a:sym typeface="Nunit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3" Type="http://schemas.openxmlformats.org/officeDocument/2006/relationships/hyperlink" Target="https://support.google.com/legal/answer/3463239?hl=en&amp;ref_topic=4558877" TargetMode="External"/><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hyperlink" Target="https://www.copyrightlaws.com/copyright-tips-legally-using-google-images/" TargetMode="External"/><Relationship Id="rId5" Type="http://schemas.openxmlformats.org/officeDocument/2006/relationships/hyperlink" Target="https://support.google.com/legal/answer/4558836?hl=en&amp;ref_topic=4558877" TargetMode="External"/><Relationship Id="rId4" Type="http://schemas.openxmlformats.org/officeDocument/2006/relationships/hyperlink" Target="https://support.google.com/legal/answer/4558992?hl=en&amp;ref_topic=4558877"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8" Type="http://schemas.openxmlformats.org/officeDocument/2006/relationships/hyperlink" Target="http://www.fromtexttospeech.com/" TargetMode="External"/><Relationship Id="rId3" Type="http://schemas.openxmlformats.org/officeDocument/2006/relationships/hyperlink" Target="https://americanliterature.com/short-short-stories" TargetMode="External"/><Relationship Id="rId7" Type="http://schemas.openxmlformats.org/officeDocument/2006/relationships/hyperlink" Target="http://www.orangefreesounds.com/walking-through-city-park-ambience/" TargetMode="External"/><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hyperlink" Target="https://influencermarketinghub.com/free-video-editing-software/" TargetMode="External"/><Relationship Id="rId5" Type="http://schemas.openxmlformats.org/officeDocument/2006/relationships/hyperlink" Target="https://parenting.firstcry.com/articles/top-20-short-moral-stories-for-children/" TargetMode="External"/><Relationship Id="rId10" Type="http://schemas.openxmlformats.org/officeDocument/2006/relationships/hyperlink" Target="https://spark.adobe.com/video/mcU6p4hoECL1y" TargetMode="External"/><Relationship Id="rId4" Type="http://schemas.openxmlformats.org/officeDocument/2006/relationships/hyperlink" Target="http://www.english-for-students.com/Very-Short-Stories-for-Kids.html" TargetMode="External"/><Relationship Id="rId9" Type="http://schemas.openxmlformats.org/officeDocument/2006/relationships/hyperlink" Target="https://docs.google.com/presentation/d/e/2PACX-1vQVwGZhgRF44PgTh90d8LQD9kTB2pqQHG6VrL2RGTW7t1cdM3t5izLArwDcBEl4jn87EAiJfJMLq1C5/pub?start=true&amp;loop=false&amp;delayms=3000"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docs.google.com/presentation/d/e/2PACX-1vQVwGZhgRF44PgTh90d8LQD9kTB2pqQHG6VrL2RGTW7t1cdM3t5izLArwDcBEl4jn87EAiJfJMLq1C5/pub?start=true&amp;loop=false&amp;delayms=3000" TargetMode="External"/><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hyperlink" Target="https://spark.adobe.com/video/mcU6p4hoECL1y"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openshot.org/" TargetMode="External"/><Relationship Id="rId2" Type="http://schemas.openxmlformats.org/officeDocument/2006/relationships/notesSlide" Target="../notesSlides/notesSlide106.xml"/><Relationship Id="rId1" Type="http://schemas.openxmlformats.org/officeDocument/2006/relationships/slideLayout" Target="../slideLayouts/slideLayout1.xml"/><Relationship Id="rId5" Type="http://schemas.openxmlformats.org/officeDocument/2006/relationships/hyperlink" Target="https://lwks.com/" TargetMode="External"/><Relationship Id="rId4" Type="http://schemas.openxmlformats.org/officeDocument/2006/relationships/hyperlink" Target="https://www.videostudiopro.com/en/free-trials/"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40.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hyperlink" Target="http://www.canonoutsideofauto.ca/play/" TargetMode="External"/><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8" Type="http://schemas.openxmlformats.org/officeDocument/2006/relationships/hyperlink" Target="https://dima.fi/exposure/" TargetMode="External"/><Relationship Id="rId3" Type="http://schemas.openxmlformats.org/officeDocument/2006/relationships/hyperlink" Target="https://capturetheatlas.com/photography-basics/" TargetMode="External"/><Relationship Id="rId7" Type="http://schemas.openxmlformats.org/officeDocument/2006/relationships/hyperlink" Target="http://photography-mapped.com/interact.html" TargetMode="External"/><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hyperlink" Target="http://www.andersenimages.com/tutorials/exposure-simulator/" TargetMode="External"/><Relationship Id="rId5" Type="http://schemas.openxmlformats.org/officeDocument/2006/relationships/hyperlink" Target="http://www.canonoutsideofauto.ca/play/" TargetMode="External"/><Relationship Id="rId4" Type="http://schemas.openxmlformats.org/officeDocument/2006/relationships/hyperlink" Target="https://petapixel.com/2016/09/14/20-composition-techniques-will-improve-photos/"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66.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70.xml"/><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hyperlink" Target="https://www.adorama.com/alc/buying-guide-photo-studio-backdrops/" TargetMode="External"/><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hyperlink" Target="https://www.adorama.com/alc/what-is-depth-of-field/" TargetMode="External"/><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hyperlink" Target="http://www.youtube.com/watch?v=10ehGNI-4Yw" TargetMode="External"/><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11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hyperlink" Target="http://www.youtube.com/watch?v=0nG7pAXRgvE" TargetMode="External"/><Relationship Id="rId2" Type="http://schemas.openxmlformats.org/officeDocument/2006/relationships/notesSlide" Target="../notesSlides/notesSlide180.xml"/><Relationship Id="rId1" Type="http://schemas.openxmlformats.org/officeDocument/2006/relationships/slideLayout" Target="../slideLayouts/slideLayout1.xml"/><Relationship Id="rId4" Type="http://schemas.openxmlformats.org/officeDocument/2006/relationships/image" Target="../media/image119.jpg"/></Relationships>
</file>

<file path=ppt/slides/_rels/slide181.xml.rels><?xml version="1.0" encoding="UTF-8" standalone="yes"?>
<Relationships xmlns="http://schemas.openxmlformats.org/package/2006/relationships"><Relationship Id="rId3" Type="http://schemas.openxmlformats.org/officeDocument/2006/relationships/hyperlink" Target="http://www.youtube.com/watch?v=QlcmMHEASmE" TargetMode="External"/><Relationship Id="rId2" Type="http://schemas.openxmlformats.org/officeDocument/2006/relationships/notesSlide" Target="../notesSlides/notesSlide181.xml"/><Relationship Id="rId1" Type="http://schemas.openxmlformats.org/officeDocument/2006/relationships/slideLayout" Target="../slideLayouts/slideLayout1.xml"/><Relationship Id="rId4" Type="http://schemas.openxmlformats.org/officeDocument/2006/relationships/image" Target="../media/image120.jpg"/></Relationships>
</file>

<file path=ppt/slides/_rels/slide182.xml.rels><?xml version="1.0" encoding="UTF-8" standalone="yes"?>
<Relationships xmlns="http://schemas.openxmlformats.org/package/2006/relationships"><Relationship Id="rId3" Type="http://schemas.openxmlformats.org/officeDocument/2006/relationships/hyperlink" Target="http://www.youtube.com/watch?v=vCt4vJUVNhg" TargetMode="External"/><Relationship Id="rId2" Type="http://schemas.openxmlformats.org/officeDocument/2006/relationships/notesSlide" Target="../notesSlides/notesSlide182.xml"/><Relationship Id="rId1" Type="http://schemas.openxmlformats.org/officeDocument/2006/relationships/slideLayout" Target="../slideLayouts/slideLayout1.xml"/><Relationship Id="rId4" Type="http://schemas.openxmlformats.org/officeDocument/2006/relationships/image" Target="../media/image121.jpg"/></Relationships>
</file>

<file path=ppt/slides/_rels/slide183.xml.rels><?xml version="1.0" encoding="UTF-8" standalone="yes"?>
<Relationships xmlns="http://schemas.openxmlformats.org/package/2006/relationships"><Relationship Id="rId3" Type="http://schemas.openxmlformats.org/officeDocument/2006/relationships/hyperlink" Target="http://www.youtube.com/watch?v=Dhj8fnodWCE" TargetMode="External"/><Relationship Id="rId2" Type="http://schemas.openxmlformats.org/officeDocument/2006/relationships/notesSlide" Target="../notesSlides/notesSlide183.xml"/><Relationship Id="rId1" Type="http://schemas.openxmlformats.org/officeDocument/2006/relationships/slideLayout" Target="../slideLayouts/slideLayout1.xml"/><Relationship Id="rId4" Type="http://schemas.openxmlformats.org/officeDocument/2006/relationships/image" Target="../media/image122.jpg"/></Relationships>
</file>

<file path=ppt/slides/_rels/slide184.xml.rels><?xml version="1.0" encoding="UTF-8" standalone="yes"?>
<Relationships xmlns="http://schemas.openxmlformats.org/package/2006/relationships"><Relationship Id="rId3" Type="http://schemas.openxmlformats.org/officeDocument/2006/relationships/hyperlink" Target="http://www.youtube.com/watch?v=izTDbJ23_ws" TargetMode="External"/><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23.jpg"/></Relationships>
</file>

<file path=ppt/slides/_rels/slide185.xml.rels><?xml version="1.0" encoding="UTF-8" standalone="yes"?>
<Relationships xmlns="http://schemas.openxmlformats.org/package/2006/relationships"><Relationship Id="rId3" Type="http://schemas.openxmlformats.org/officeDocument/2006/relationships/hyperlink" Target="https://www.studiobinder.com/blog/ultimate-guide-to-camera-shots/" TargetMode="External"/><Relationship Id="rId2" Type="http://schemas.openxmlformats.org/officeDocument/2006/relationships/notesSlide" Target="../notesSlides/notesSlide185.xml"/><Relationship Id="rId1" Type="http://schemas.openxmlformats.org/officeDocument/2006/relationships/slideLayout" Target="../slideLayouts/slideLayout1.xml"/><Relationship Id="rId4" Type="http://schemas.openxmlformats.org/officeDocument/2006/relationships/hyperlink" Target="https://www.adorama.com/alc/14-basic-cinematography-techniques-for-better-cinematic-shots/#Extreme-long-shot" TargetMode="Externa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confluence.gallatin.nyu.edu/sections/creative-non-fiction/the-storytelling-anima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8" Type="http://schemas.openxmlformats.org/officeDocument/2006/relationships/hyperlink" Target="https://trulydrew.itch.io/divide" TargetMode="External"/><Relationship Id="rId3" Type="http://schemas.openxmlformats.org/officeDocument/2006/relationships/hyperlink" Target="https://crowscrowscrows.itch.io/the-temple-of-no" TargetMode="External"/><Relationship Id="rId7" Type="http://schemas.openxmlformats.org/officeDocument/2006/relationships/hyperlink" Target="https://ghoulnoise.itch.io/thereliefofimpact" TargetMode="External"/><Relationship Id="rId2" Type="http://schemas.openxmlformats.org/officeDocument/2006/relationships/notesSlide" Target="../notesSlides/notesSlide192.xml"/><Relationship Id="rId1" Type="http://schemas.openxmlformats.org/officeDocument/2006/relationships/slideLayout" Target="../slideLayouts/slideLayout1.xml"/><Relationship Id="rId6" Type="http://schemas.openxmlformats.org/officeDocument/2006/relationships/hyperlink" Target="http://slimedaughter.com/games/twine/wtwla/" TargetMode="External"/><Relationship Id="rId5" Type="http://schemas.openxmlformats.org/officeDocument/2006/relationships/hyperlink" Target="http://astriddalmady.com/crossroads.html" TargetMode="External"/><Relationship Id="rId10" Type="http://schemas.openxmlformats.org/officeDocument/2006/relationships/hyperlink" Target="https://twinery.org/" TargetMode="External"/><Relationship Id="rId4" Type="http://schemas.openxmlformats.org/officeDocument/2006/relationships/hyperlink" Target="https://litrouke.itch.io/a-man-outside" TargetMode="External"/><Relationship Id="rId9" Type="http://schemas.openxmlformats.org/officeDocument/2006/relationships/image" Target="../media/image124.png"/></Relationships>
</file>

<file path=ppt/slides/_rels/slide193.xml.rels><?xml version="1.0" encoding="UTF-8" standalone="yes"?>
<Relationships xmlns="http://schemas.openxmlformats.org/package/2006/relationships"><Relationship Id="rId3" Type="http://schemas.openxmlformats.org/officeDocument/2006/relationships/hyperlink" Target="https://alleleeflores.itch.io/the-bakers-inn-the-inn-of-no-return" TargetMode="External"/><Relationship Id="rId7" Type="http://schemas.openxmlformats.org/officeDocument/2006/relationships/hyperlink" Target="https://twinery.org/" TargetMode="External"/><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hyperlink" Target="https://patrishao.itch.io/alice-in-wonderland" TargetMode="External"/><Relationship Id="rId4" Type="http://schemas.openxmlformats.org/officeDocument/2006/relationships/hyperlink" Target="https://shxynez.itch.io/little-red" TargetMode="External"/></Relationships>
</file>

<file path=ppt/slides/_rels/slide194.xml.rels><?xml version="1.0" encoding="UTF-8" standalone="yes"?>
<Relationships xmlns="http://schemas.openxmlformats.org/package/2006/relationships"><Relationship Id="rId8" Type="http://schemas.openxmlformats.org/officeDocument/2006/relationships/hyperlink" Target="https://twine2.neocities.org/" TargetMode="External"/><Relationship Id="rId13" Type="http://schemas.openxmlformats.org/officeDocument/2006/relationships/hyperlink" Target="http://www.youtube.com/watch?v=iKFZhIHD7Xk" TargetMode="External"/><Relationship Id="rId3" Type="http://schemas.openxmlformats.org/officeDocument/2006/relationships/hyperlink" Target="https://youtu.be/iKFZhIHD7Xk" TargetMode="External"/><Relationship Id="rId7" Type="http://schemas.openxmlformats.org/officeDocument/2006/relationships/hyperlink" Target="https://seriousplaylab.com/courses/3610b/new-media-resources/twine-2-0/" TargetMode="External"/><Relationship Id="rId12" Type="http://schemas.openxmlformats.org/officeDocument/2006/relationships/hyperlink" Target="https://twinery.org/" TargetMode="External"/><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hyperlink" Target="https://damonwakes.wordpress.com/twine-for-beginners/" TargetMode="External"/><Relationship Id="rId11" Type="http://schemas.openxmlformats.org/officeDocument/2006/relationships/image" Target="../media/image124.png"/><Relationship Id="rId5" Type="http://schemas.openxmlformats.org/officeDocument/2006/relationships/hyperlink" Target="http://www.adamhammond.com/twineguide/" TargetMode="External"/><Relationship Id="rId10" Type="http://schemas.openxmlformats.org/officeDocument/2006/relationships/hyperlink" Target="http://liverpoolcodeclub.org/projects/twine/" TargetMode="External"/><Relationship Id="rId4" Type="http://schemas.openxmlformats.org/officeDocument/2006/relationships/hyperlink" Target="https://twinery.org/wiki/twine2:guide" TargetMode="External"/><Relationship Id="rId9" Type="http://schemas.openxmlformats.org/officeDocument/2006/relationships/hyperlink" Target="https://diglibarts.whittier.edu/tutorial-basic-html-coding-for-twine/" TargetMode="External"/><Relationship Id="rId14" Type="http://schemas.openxmlformats.org/officeDocument/2006/relationships/image" Target="../media/image125.jp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hyperlink" Target="https://htmlcolorcodes.com/" TargetMode="External"/><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171.xml"/><Relationship Id="rId18" Type="http://schemas.openxmlformats.org/officeDocument/2006/relationships/slide" Target="slide234.xml"/><Relationship Id="rId3" Type="http://schemas.openxmlformats.org/officeDocument/2006/relationships/slide" Target="slide3.xml"/><Relationship Id="rId21" Type="http://schemas.openxmlformats.org/officeDocument/2006/relationships/slide" Target="slide271.xml"/><Relationship Id="rId7" Type="http://schemas.openxmlformats.org/officeDocument/2006/relationships/slide" Target="slide57.xml"/><Relationship Id="rId12" Type="http://schemas.openxmlformats.org/officeDocument/2006/relationships/slide" Target="slide107.xml"/><Relationship Id="rId17" Type="http://schemas.openxmlformats.org/officeDocument/2006/relationships/slide" Target="slide222.xml"/><Relationship Id="rId2" Type="http://schemas.openxmlformats.org/officeDocument/2006/relationships/notesSlide" Target="../notesSlides/notesSlide2.xml"/><Relationship Id="rId16" Type="http://schemas.openxmlformats.org/officeDocument/2006/relationships/slide" Target="slide195.xml"/><Relationship Id="rId20" Type="http://schemas.openxmlformats.org/officeDocument/2006/relationships/slide" Target="slide264.xml"/><Relationship Id="rId1" Type="http://schemas.openxmlformats.org/officeDocument/2006/relationships/slideLayout" Target="../slideLayouts/slideLayout1.xml"/><Relationship Id="rId6" Type="http://schemas.openxmlformats.org/officeDocument/2006/relationships/slide" Target="slide38.xml"/><Relationship Id="rId11" Type="http://schemas.openxmlformats.org/officeDocument/2006/relationships/slide" Target="slide103.xml"/><Relationship Id="rId5" Type="http://schemas.openxmlformats.org/officeDocument/2006/relationships/slide" Target="slide24.xml"/><Relationship Id="rId15" Type="http://schemas.openxmlformats.org/officeDocument/2006/relationships/slide" Target="slide188.xml"/><Relationship Id="rId10" Type="http://schemas.openxmlformats.org/officeDocument/2006/relationships/slide" Target="slide89.xml"/><Relationship Id="rId19" Type="http://schemas.openxmlformats.org/officeDocument/2006/relationships/slide" Target="slide256.xml"/><Relationship Id="rId4" Type="http://schemas.openxmlformats.org/officeDocument/2006/relationships/slide" Target="slide8.xml"/><Relationship Id="rId9" Type="http://schemas.openxmlformats.org/officeDocument/2006/relationships/slide" Target="slide77.xml"/><Relationship Id="rId14" Type="http://schemas.openxmlformats.org/officeDocument/2006/relationships/slide" Target="slide186.xml"/></Relationships>
</file>

<file path=ppt/slides/_rels/slide20.xml.rels><?xml version="1.0" encoding="UTF-8" standalone="yes"?>
<Relationships xmlns="http://schemas.openxmlformats.org/package/2006/relationships"><Relationship Id="rId3" Type="http://schemas.openxmlformats.org/officeDocument/2006/relationships/hyperlink" Target="http://www.youtube.com/watch?v=sx7lBzHH7c8"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hyperlink" Target="https://twinery.org/forum/profile/import" TargetMode="External"/><Relationship Id="rId2" Type="http://schemas.openxmlformats.org/officeDocument/2006/relationships/notesSlide" Target="../notesSlides/notesSlide201.xml"/><Relationship Id="rId1" Type="http://schemas.openxmlformats.org/officeDocument/2006/relationships/slideLayout" Target="../slideLayouts/slideLayout1.xml"/><Relationship Id="rId4" Type="http://schemas.openxmlformats.org/officeDocument/2006/relationships/hyperlink" Target="https://fonts.googleapis.com/css?family=Exo+2'" TargetMode="Externa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hyperlink" Target="https://pikwizard.com/most-popular/free-google-images-no-copyright" TargetMode="External"/><Relationship Id="rId7" Type="http://schemas.openxmlformats.org/officeDocument/2006/relationships/hyperlink" Target="https://en.ac-illust.com/?gclid=CjwKCAjwzY2bBhB6EiwAPpUpZvjS1xTGQv8oDk2NBsr1hBoAyOLUebDSMZ4G0oobMTwdcryFwbvITBoCCeQQAvD_BwE" TargetMode="External"/><Relationship Id="rId2" Type="http://schemas.openxmlformats.org/officeDocument/2006/relationships/notesSlide" Target="../notesSlides/notesSlide214.xml"/><Relationship Id="rId1" Type="http://schemas.openxmlformats.org/officeDocument/2006/relationships/slideLayout" Target="../slideLayouts/slideLayout1.xml"/><Relationship Id="rId6" Type="http://schemas.openxmlformats.org/officeDocument/2006/relationships/hyperlink" Target="https://free-images.com/" TargetMode="External"/><Relationship Id="rId5" Type="http://schemas.openxmlformats.org/officeDocument/2006/relationships/hyperlink" Target="https://stocksnap.io/" TargetMode="External"/><Relationship Id="rId4" Type="http://schemas.openxmlformats.org/officeDocument/2006/relationships/hyperlink" Target="https://pixabay.com/" TargetMode="External"/></Relationships>
</file>

<file path=ppt/slides/_rels/slide215.xml.rels><?xml version="1.0" encoding="UTF-8" standalone="yes"?>
<Relationships xmlns="http://schemas.openxmlformats.org/package/2006/relationships"><Relationship Id="rId3" Type="http://schemas.openxmlformats.org/officeDocument/2006/relationships/hyperlink" Target="https://soundbible.com/" TargetMode="External"/><Relationship Id="rId2" Type="http://schemas.openxmlformats.org/officeDocument/2006/relationships/notesSlide" Target="../notesSlides/notesSlide215.xml"/><Relationship Id="rId1" Type="http://schemas.openxmlformats.org/officeDocument/2006/relationships/slideLayout" Target="../slideLayouts/slideLayout1.xml"/><Relationship Id="rId6" Type="http://schemas.openxmlformats.org/officeDocument/2006/relationships/hyperlink" Target="https://freemusicarchive.org/genres" TargetMode="External"/><Relationship Id="rId5" Type="http://schemas.openxmlformats.org/officeDocument/2006/relationships/hyperlink" Target="http://ccmixter.org/find-music" TargetMode="External"/><Relationship Id="rId4" Type="http://schemas.openxmlformats.org/officeDocument/2006/relationships/hyperlink" Target="https://freesound.org/browse/" TargetMode="Externa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hyperlink" Target="https://alleleeflores.itch.io/the-bakers-inn-the-inn-of-no-return" TargetMode="External"/><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hyperlink" Target="https://patrishao.itch.io/alice-in-wonderland" TargetMode="External"/><Relationship Id="rId5" Type="http://schemas.openxmlformats.org/officeDocument/2006/relationships/hyperlink" Target="https://shxynez.itch.io/little-red" TargetMode="External"/><Relationship Id="rId4" Type="http://schemas.openxmlformats.org/officeDocument/2006/relationships/hyperlink" Target="https://mayaamurao.itch.io/hansel-and-gretel" TargetMode="External"/></Relationships>
</file>

<file path=ppt/slides/_rels/slide218.xml.rels><?xml version="1.0" encoding="UTF-8" standalone="yes"?>
<Relationships xmlns="http://schemas.openxmlformats.org/package/2006/relationships"><Relationship Id="rId3" Type="http://schemas.openxmlformats.org/officeDocument/2006/relationships/hyperlink" Target="https://alleleeflores.itch.io/the-bakers-inn-the-inn-of-no-return" TargetMode="External"/><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hyperlink" Target="https://patrishao.itch.io/alice-in-wonderland" TargetMode="External"/><Relationship Id="rId5" Type="http://schemas.openxmlformats.org/officeDocument/2006/relationships/hyperlink" Target="https://shxynez.itch.io/little-red" TargetMode="External"/><Relationship Id="rId4" Type="http://schemas.openxmlformats.org/officeDocument/2006/relationships/hyperlink" Target="https://mayaamurao.itch.io/hansel-and-gretel" TargetMode="External"/></Relationships>
</file>

<file path=ppt/slides/_rels/slide219.xml.rels><?xml version="1.0" encoding="UTF-8" standalone="yes"?>
<Relationships xmlns="http://schemas.openxmlformats.org/package/2006/relationships"><Relationship Id="rId3" Type="http://schemas.openxmlformats.org/officeDocument/2006/relationships/hyperlink" Target="https://alleleeflores.itch.io/the-bakers-inn-the-inn-of-no-return" TargetMode="External"/><Relationship Id="rId2" Type="http://schemas.openxmlformats.org/officeDocument/2006/relationships/notesSlide" Target="../notesSlides/notesSlide219.xml"/><Relationship Id="rId1" Type="http://schemas.openxmlformats.org/officeDocument/2006/relationships/slideLayout" Target="../slideLayouts/slideLayout1.xml"/><Relationship Id="rId6" Type="http://schemas.openxmlformats.org/officeDocument/2006/relationships/hyperlink" Target="https://patrishao.itch.io/alice-in-wonderland" TargetMode="External"/><Relationship Id="rId5" Type="http://schemas.openxmlformats.org/officeDocument/2006/relationships/hyperlink" Target="https://shxynez.itch.io/little-red" TargetMode="External"/><Relationship Id="rId4" Type="http://schemas.openxmlformats.org/officeDocument/2006/relationships/hyperlink" Target="https://mayaamurao.itch.io/hansel-and-grete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3" Type="http://schemas.openxmlformats.org/officeDocument/2006/relationships/hyperlink" Target="https://alleleeflores.itch.io/the-bakers-inn-the-inn-of-no-return" TargetMode="Externa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hyperlink" Target="https://patrishao.itch.io/alice-in-wonderland" TargetMode="External"/><Relationship Id="rId5" Type="http://schemas.openxmlformats.org/officeDocument/2006/relationships/hyperlink" Target="https://shxynez.itch.io/little-red" TargetMode="External"/><Relationship Id="rId4" Type="http://schemas.openxmlformats.org/officeDocument/2006/relationships/hyperlink" Target="https://mayaamurao.itch.io/hansel-and-gretel" TargetMode="External"/></Relationships>
</file>

<file path=ppt/slides/_rels/slide221.xml.rels><?xml version="1.0" encoding="UTF-8" standalone="yes"?>
<Relationships xmlns="http://schemas.openxmlformats.org/package/2006/relationships"><Relationship Id="rId3" Type="http://schemas.openxmlformats.org/officeDocument/2006/relationships/hyperlink" Target="https://docs.google.com/document/d/1drNt4NfkMKMerDz8xJo08iX9fMD8k0-w/edit?usp=sharing&amp;ouid=116024781208982700105&amp;rtpof=true&amp;sd=true" TargetMode="External"/><Relationship Id="rId7" Type="http://schemas.openxmlformats.org/officeDocument/2006/relationships/hyperlink" Target="https://patrishao.itch.io/alice-in-wonderland" TargetMode="External"/><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hyperlink" Target="https://shxynez.itch.io/little-red" TargetMode="External"/><Relationship Id="rId5" Type="http://schemas.openxmlformats.org/officeDocument/2006/relationships/hyperlink" Target="https://mayaamurao.itch.io/hansel-and-gretel" TargetMode="External"/><Relationship Id="rId4" Type="http://schemas.openxmlformats.org/officeDocument/2006/relationships/hyperlink" Target="https://alleleeflores.itch.io/the-bakers-inn-the-inn-of-no-return" TargetMode="Externa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3.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hyperlink" Target="https://spark.adobe.com/video/Vbn4Q9hUEzCDA" TargetMode="External"/><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3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hyperlink" Target="http://drive.google.com/file/d/1XBam8VP27TeSK1iw1TAt3nB7sJ1HkKhD/view" TargetMode="Externa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23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246.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247.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4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251.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3" Type="http://schemas.openxmlformats.org/officeDocument/2006/relationships/hyperlink" Target="http://drive.google.com/file/d/11kBg643nrKgO-riakxHmsgIpe4q2ah0q/view" TargetMode="External"/><Relationship Id="rId2" Type="http://schemas.openxmlformats.org/officeDocument/2006/relationships/notesSlide" Target="../notesSlides/notesSlide258.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59.xml.rels><?xml version="1.0" encoding="UTF-8" standalone="yes"?>
<Relationships xmlns="http://schemas.openxmlformats.org/package/2006/relationships"><Relationship Id="rId3" Type="http://schemas.openxmlformats.org/officeDocument/2006/relationships/hyperlink" Target="http://drive.google.com/file/d/1OPl3lN1Tsk1F4scbtjsTZITwpLy1tO1N/view" TargetMode="External"/><Relationship Id="rId2" Type="http://schemas.openxmlformats.org/officeDocument/2006/relationships/notesSlide" Target="../notesSlides/notesSlide259.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3" Type="http://schemas.openxmlformats.org/officeDocument/2006/relationships/hyperlink" Target="http://www.youtube.com/watch?v=M7CGGmw8zD8" TargetMode="External"/><Relationship Id="rId2" Type="http://schemas.openxmlformats.org/officeDocument/2006/relationships/notesSlide" Target="../notesSlides/notesSlide262.xml"/><Relationship Id="rId1" Type="http://schemas.openxmlformats.org/officeDocument/2006/relationships/slideLayout" Target="../slideLayouts/slideLayout11.xml"/><Relationship Id="rId4" Type="http://schemas.openxmlformats.org/officeDocument/2006/relationships/image" Target="../media/image150.jpg"/></Relationships>
</file>

<file path=ppt/slides/_rels/slide26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3" Type="http://schemas.openxmlformats.org/officeDocument/2006/relationships/hyperlink" Target="http://www.youtube.com/watch?v=bNEkkHa8QC4" TargetMode="External"/><Relationship Id="rId2" Type="http://schemas.openxmlformats.org/officeDocument/2006/relationships/notesSlide" Target="../notesSlides/notesSlide266.xml"/><Relationship Id="rId1" Type="http://schemas.openxmlformats.org/officeDocument/2006/relationships/slideLayout" Target="../slideLayouts/slideLayout1.xml"/><Relationship Id="rId4" Type="http://schemas.openxmlformats.org/officeDocument/2006/relationships/image" Target="../media/image152.jpg"/></Relationships>
</file>

<file path=ppt/slides/_rels/slide267.xml.rels><?xml version="1.0" encoding="UTF-8" standalone="yes"?>
<Relationships xmlns="http://schemas.openxmlformats.org/package/2006/relationships"><Relationship Id="rId3" Type="http://schemas.openxmlformats.org/officeDocument/2006/relationships/hyperlink" Target="http://www.youtube.com/watch?v=LlIvalt6uio" TargetMode="External"/><Relationship Id="rId2" Type="http://schemas.openxmlformats.org/officeDocument/2006/relationships/notesSlide" Target="../notesSlides/notesSlide267.xml"/><Relationship Id="rId1" Type="http://schemas.openxmlformats.org/officeDocument/2006/relationships/slideLayout" Target="../slideLayouts/slideLayout1.xml"/><Relationship Id="rId4" Type="http://schemas.openxmlformats.org/officeDocument/2006/relationships/image" Target="../media/image153.jpg"/></Relationships>
</file>

<file path=ppt/slides/_rels/slide268.xml.rels><?xml version="1.0" encoding="UTF-8" standalone="yes"?>
<Relationships xmlns="http://schemas.openxmlformats.org/package/2006/relationships"><Relationship Id="rId3" Type="http://schemas.openxmlformats.org/officeDocument/2006/relationships/hyperlink" Target="https://www.youtube.com/playlist?list=PLhekTmFb9ZP6qSBbmjmB6ma2JSu4qmvna" TargetMode="External"/><Relationship Id="rId2" Type="http://schemas.openxmlformats.org/officeDocument/2006/relationships/notesSlide" Target="../notesSlides/notesSlide268.xml"/><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72.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3" Type="http://schemas.openxmlformats.org/officeDocument/2006/relationships/hyperlink" Target="https://www.youtube.com/playlist?list=PLlXuD3kyVEr5sF4iM2CszNt-fSVZDqxUm" TargetMode="External"/><Relationship Id="rId2" Type="http://schemas.openxmlformats.org/officeDocument/2006/relationships/notesSlide" Target="../notesSlides/notesSlide273.xml"/><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274.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27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www.clickz.com/the-rise-of-stories-and-the-changing-face-of-social-marketing/214311/"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rdictionary.com/myth"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42.xml.rels><?xml version="1.0" encoding="UTF-8" standalone="yes"?>
<Relationships xmlns="http://schemas.openxmlformats.org/package/2006/relationships"><Relationship Id="rId3" Type="http://schemas.openxmlformats.org/officeDocument/2006/relationships/hyperlink" Target="https://www.infoplease.com/encyclopedia/literature-and-the-arts/classical-literature-mythology-and-folklore/folklore-and-mythology/achilles"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hyperlink" Target="https://en.wikipedia.org/wiki/List_of_culture_heroes#Indian_mythology"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hyperlink" Target="https://literarydevices.net/setting/" TargetMode="External"/><Relationship Id="rId7" Type="http://schemas.openxmlformats.org/officeDocument/2006/relationships/image" Target="../media/image26.jp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hyperlink" Target="https://literarydevices.net/genre/" TargetMode="External"/><Relationship Id="rId5" Type="http://schemas.openxmlformats.org/officeDocument/2006/relationships/hyperlink" Target="https://literarydevices.net/folklore/" TargetMode="External"/><Relationship Id="rId4" Type="http://schemas.openxmlformats.org/officeDocument/2006/relationships/hyperlink" Target="https://animals.net/" TargetMode="External"/><Relationship Id="rId9" Type="http://schemas.openxmlformats.org/officeDocument/2006/relationships/image" Target="../media/image28.jp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Russian_Air_Force" TargetMode="External"/><Relationship Id="rId7" Type="http://schemas.openxmlformats.org/officeDocument/2006/relationships/image" Target="../media/image30.jp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s://en.wikipedia.org/wiki/Syria" TargetMode="External"/><Relationship Id="rId5" Type="http://schemas.openxmlformats.org/officeDocument/2006/relationships/hyperlink" Target="https://en.wikipedia.org/wiki/Aleppo" TargetMode="External"/><Relationship Id="rId4" Type="http://schemas.openxmlformats.org/officeDocument/2006/relationships/hyperlink" Target="https://en.wikipedia.org/wiki/Syrian_rebel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msn.com/en-au/news/photos/biggest-news-stories-of-2019/ss-AADx2fu#image=1"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hyperlink" Target="https://www.msn.com/en-au/news/photos/biggest-news-stories-of-2019/ss-AADx2fu#image=1"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biography.com/news/christopher-reeve-horseback-riding-accident"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4.jpg"/><Relationship Id="rId4" Type="http://schemas.openxmlformats.org/officeDocument/2006/relationships/image" Target="../media/image33.jpg"/></Relationships>
</file>

<file path=ppt/slides/_rels/slide5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2kzGKVLslE0"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www.youtube.com/watch?v=Hhk4N9A0oCA"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6.xml.rels><?xml version="1.0" encoding="UTF-8" standalone="yes"?>
<Relationships xmlns="http://schemas.openxmlformats.org/package/2006/relationships"><Relationship Id="rId3" Type="http://schemas.openxmlformats.org/officeDocument/2006/relationships/hyperlink" Target="https://alleleeflores.itch.io/the-bakers-inn-the-inn-of-no-return" TargetMode="External"/><Relationship Id="rId7" Type="http://schemas.openxmlformats.org/officeDocument/2006/relationships/hyperlink" Target="http://twinery.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patrishao.itch.io/alice-in-wonderland" TargetMode="External"/><Relationship Id="rId5" Type="http://schemas.openxmlformats.org/officeDocument/2006/relationships/hyperlink" Target="https://shxynez.itch.io/little-red" TargetMode="External"/><Relationship Id="rId4" Type="http://schemas.openxmlformats.org/officeDocument/2006/relationships/hyperlink" Target="https://mayaamurao.itch.io/hansel-and-grete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42.jpg"/></Relationships>
</file>

<file path=ppt/slides/_rels/slide62.xml.rels><?xml version="1.0" encoding="UTF-8" standalone="yes"?>
<Relationships xmlns="http://schemas.openxmlformats.org/package/2006/relationships"><Relationship Id="rId3" Type="http://schemas.openxmlformats.org/officeDocument/2006/relationships/hyperlink" Target="http://www.openculture.com/2014/02/kurt-vonnegut-masters-thesis-rejected-by-u-chicago.html"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hyperlink" Target="https://bigthink.com/culture-religion/vonnegut-shapes?rebelltitem=3#rebelltitem3"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www.linkedin.com/pulse/72-rules-commercial-storytelling-jeremy-waite"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sway.office.com/pmF3Ek6PomHrxb7X?ref=Link" TargetMode="External"/><Relationship Id="rId3" Type="http://schemas.openxmlformats.org/officeDocument/2006/relationships/hyperlink" Target="https://sway.office.com/CeZSREeQM8DxAA9J" TargetMode="External"/><Relationship Id="rId7" Type="http://schemas.openxmlformats.org/officeDocument/2006/relationships/hyperlink" Target="https://sway.office.com/gNuie7IE9MaPwZMK?ref=Link"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sway.office.com/1ZhjzLGAHgIzjJ7W?ref=Link" TargetMode="External"/><Relationship Id="rId5" Type="http://schemas.openxmlformats.org/officeDocument/2006/relationships/hyperlink" Target="https://sway.office.com/DmXjlUjvxAT089aS?ref=Link" TargetMode="External"/><Relationship Id="rId4" Type="http://schemas.openxmlformats.org/officeDocument/2006/relationships/hyperlink" Target="https://sway.office.com/iqAAeK7uEQy28SWX" TargetMode="External"/><Relationship Id="rId9" Type="http://schemas.openxmlformats.org/officeDocument/2006/relationships/hyperlink" Target="https://sway.office.com/RdDJZspIEkttJSdT?ref=Link"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www.youtube.com/watch?v=G4qMqbL9ACo"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71.xml.rels><?xml version="1.0" encoding="UTF-8" standalone="yes"?>
<Relationships xmlns="http://schemas.openxmlformats.org/package/2006/relationships"><Relationship Id="rId3" Type="http://schemas.openxmlformats.org/officeDocument/2006/relationships/hyperlink" Target="http://www.youtube.com/watch?v=iJusYpSLVSw"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72.xml.rels><?xml version="1.0" encoding="UTF-8" standalone="yes"?>
<Relationships xmlns="http://schemas.openxmlformats.org/package/2006/relationships"><Relationship Id="rId3" Type="http://schemas.openxmlformats.org/officeDocument/2006/relationships/hyperlink" Target="http://www.youtube.com/watch?v=AsyD3W2pWU8"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73.xml.rels><?xml version="1.0" encoding="UTF-8" standalone="yes"?>
<Relationships xmlns="http://schemas.openxmlformats.org/package/2006/relationships"><Relationship Id="rId3" Type="http://schemas.openxmlformats.org/officeDocument/2006/relationships/hyperlink" Target="http://www.youtube.com/watch?v=e7JATezA1nY"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hyperlink" Target="http://www.adweek.com/brand-marketing/infographic-how-storytelling-helping-brands-sell-more-products-175524/"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drive.google.com/file/d/1IWq4IePbeQhbRWfOyMpGhqGk57PlC052/view" TargetMode="External"/><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hyperlink" Target="http://drive.google.com/file/d/1VTNAlNyJE-DHUmYeIYmBi4U7yOYnztmq/view" TargetMode="External"/><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8" Type="http://schemas.openxmlformats.org/officeDocument/2006/relationships/hyperlink" Target="http://www.fallen.io/ww2/" TargetMode="External"/><Relationship Id="rId3" Type="http://schemas.openxmlformats.org/officeDocument/2006/relationships/hyperlink" Target="http://www.sbs.com.au/theboat/" TargetMode="External"/><Relationship Id="rId7" Type="http://schemas.openxmlformats.org/officeDocument/2006/relationships/hyperlink" Target="http://everylastdrop.co.uk/" TargetMode="External"/><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hyperlink" Target="https://www.studiomik.nl/hype/maggie/home.html" TargetMode="External"/><Relationship Id="rId5" Type="http://schemas.openxmlformats.org/officeDocument/2006/relationships/hyperlink" Target="https://noel.heschung.com/en/" TargetMode="External"/><Relationship Id="rId4" Type="http://schemas.openxmlformats.org/officeDocument/2006/relationships/hyperlink" Target="https://thebearandhisscarf.com/"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angrytide.io/" TargetMode="External"/><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hyperlink" Target="https://beta.hearingbirdsong.com/" TargetMode="External"/><Relationship Id="rId4" Type="http://schemas.openxmlformats.org/officeDocument/2006/relationships/hyperlink" Target="https://gleec.com/pay"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www.youtube.com/watch?v=-9H6Ksp36q0" TargetMode="External"/><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91.xml.rels><?xml version="1.0" encoding="UTF-8" standalone="yes"?>
<Relationships xmlns="http://schemas.openxmlformats.org/package/2006/relationships"><Relationship Id="rId3" Type="http://schemas.openxmlformats.org/officeDocument/2006/relationships/hyperlink" Target="http://www.wipo.int/about-ip/en/" TargetMode="External"/><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hyperlink" Target="https://dh.sites.gettysburg.edu/toolkit/media/copyright/"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creativecommons.org/"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sp>
        <p:nvSpPr>
          <p:cNvPr id="72" name="Google Shape;72;p13"/>
          <p:cNvSpPr/>
          <p:nvPr/>
        </p:nvSpPr>
        <p:spPr>
          <a:xfrm>
            <a:off x="1121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txBox="1">
            <a:spLocks noGrp="1"/>
          </p:cNvSpPr>
          <p:nvPr>
            <p:ph type="ctrTitle"/>
          </p:nvPr>
        </p:nvSpPr>
        <p:spPr>
          <a:xfrm>
            <a:off x="20309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Digital Storytelling</a:t>
            </a:r>
            <a:endParaRPr sz="3600">
              <a:solidFill>
                <a:srgbClr val="000000"/>
              </a:solidFill>
            </a:endParaRPr>
          </a:p>
        </p:txBody>
      </p:sp>
      <p:sp>
        <p:nvSpPr>
          <p:cNvPr id="75" name="Google Shape;75;p13"/>
          <p:cNvSpPr txBox="1">
            <a:spLocks noGrp="1"/>
          </p:cNvSpPr>
          <p:nvPr>
            <p:ph type="ctrTitle"/>
          </p:nvPr>
        </p:nvSpPr>
        <p:spPr>
          <a:xfrm>
            <a:off x="4024700" y="2966550"/>
            <a:ext cx="4128300" cy="34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2000" b="0" dirty="0">
                <a:solidFill>
                  <a:srgbClr val="980000"/>
                </a:solidFill>
              </a:rPr>
              <a:t>PREETI   TYAGI</a:t>
            </a:r>
            <a:endParaRPr sz="2000" b="0" dirty="0">
              <a:solidFill>
                <a:srgbClr val="98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
        <p:cNvGrpSpPr/>
        <p:nvPr/>
      </p:nvGrpSpPr>
      <p:grpSpPr>
        <a:xfrm>
          <a:off x="0" y="0"/>
          <a:ext cx="0" cy="0"/>
          <a:chOff x="0" y="0"/>
          <a:chExt cx="0" cy="0"/>
        </a:xfrm>
      </p:grpSpPr>
      <p:pic>
        <p:nvPicPr>
          <p:cNvPr id="148" name="Google Shape;148;p22"/>
          <p:cNvPicPr preferRelativeResize="0"/>
          <p:nvPr/>
        </p:nvPicPr>
        <p:blipFill rotWithShape="1">
          <a:blip r:embed="rId3">
            <a:alphaModFix/>
          </a:blip>
          <a:srcRect l="5688" r="5697"/>
          <a:stretch/>
        </p:blipFill>
        <p:spPr>
          <a:xfrm>
            <a:off x="2551100" y="267000"/>
            <a:ext cx="6353900" cy="4609500"/>
          </a:xfrm>
          <a:prstGeom prst="rect">
            <a:avLst/>
          </a:prstGeom>
          <a:noFill/>
          <a:ln>
            <a:noFill/>
          </a:ln>
        </p:spPr>
      </p:pic>
      <p:sp>
        <p:nvSpPr>
          <p:cNvPr id="149" name="Google Shape;149;p2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We</a:t>
            </a:r>
            <a:endParaRPr sz="2000">
              <a:solidFill>
                <a:srgbClr val="000000"/>
              </a:solidFill>
            </a:endParaRPr>
          </a:p>
          <a:p>
            <a:pPr marL="0" lvl="0" indent="0" algn="l" rtl="0">
              <a:spcBef>
                <a:spcPts val="0"/>
              </a:spcBef>
              <a:spcAft>
                <a:spcPts val="0"/>
              </a:spcAft>
              <a:buNone/>
            </a:pPr>
            <a:r>
              <a:rPr lang="en" sz="2000">
                <a:solidFill>
                  <a:srgbClr val="000000"/>
                </a:solidFill>
              </a:rPr>
              <a:t>Humans</a:t>
            </a:r>
            <a:endParaRPr sz="2000">
              <a:solidFill>
                <a:srgbClr val="000000"/>
              </a:solidFill>
            </a:endParaRPr>
          </a:p>
        </p:txBody>
      </p:sp>
      <p:cxnSp>
        <p:nvCxnSpPr>
          <p:cNvPr id="151" name="Google Shape;151;p2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22"/>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Everything HAS to make sense...every piece has to fit in !!</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None/>
            </a:pPr>
            <a:r>
              <a:rPr lang="en" sz="1500" b="0">
                <a:solidFill>
                  <a:srgbClr val="000000"/>
                </a:solidFill>
              </a:rPr>
              <a:t>Scientifically</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Religiously</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None/>
            </a:pPr>
            <a:r>
              <a:rPr lang="en" sz="1500" b="0">
                <a:solidFill>
                  <a:srgbClr val="000000"/>
                </a:solidFill>
              </a:rPr>
              <a:t>Factually</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Conceptually </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p11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Public</a:t>
            </a:r>
            <a:endParaRPr sz="2000">
              <a:solidFill>
                <a:srgbClr val="000000"/>
              </a:solidFill>
            </a:endParaRPr>
          </a:p>
          <a:p>
            <a:pPr marL="0" lvl="0" indent="0" algn="l" rtl="0">
              <a:spcBef>
                <a:spcPts val="0"/>
              </a:spcBef>
              <a:spcAft>
                <a:spcPts val="0"/>
              </a:spcAft>
              <a:buNone/>
            </a:pPr>
            <a:r>
              <a:rPr lang="en" sz="2000">
                <a:solidFill>
                  <a:srgbClr val="000000"/>
                </a:solidFill>
              </a:rPr>
              <a:t>Domain</a:t>
            </a:r>
            <a:endParaRPr sz="2000">
              <a:solidFill>
                <a:srgbClr val="000000"/>
              </a:solidFill>
            </a:endParaRPr>
          </a:p>
        </p:txBody>
      </p:sp>
      <p:sp>
        <p:nvSpPr>
          <p:cNvPr id="890" name="Google Shape;890;p113"/>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chemeClr val="dk2"/>
                </a:solidFill>
              </a:rPr>
              <a:t>Public Domain are works that for one reason or another are not covered by copyright and are ordinarily free for all to use.</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Type of work not protected under copyright or patent/trademark.</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Work dedicated to public domain by owner.</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No permission is required for works in Public Domain.</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If it’s in public domain, you may use it, but </a:t>
            </a:r>
            <a:r>
              <a:rPr lang="en" sz="1500">
                <a:solidFill>
                  <a:schemeClr val="dk2"/>
                </a:solidFill>
              </a:rPr>
              <a:t>creative honesty</a:t>
            </a:r>
            <a:r>
              <a:rPr lang="en" sz="1500" b="0">
                <a:solidFill>
                  <a:schemeClr val="dk2"/>
                </a:solidFill>
              </a:rPr>
              <a:t> requires that you still attribute to the source and author.</a:t>
            </a:r>
            <a:endParaRPr sz="1500" b="0">
              <a:solidFill>
                <a:schemeClr val="dk2"/>
              </a:solidFill>
            </a:endParaRPr>
          </a:p>
        </p:txBody>
      </p:sp>
      <p:cxnSp>
        <p:nvCxnSpPr>
          <p:cNvPr id="891" name="Google Shape;891;p11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93" name="Google Shape;893;p113"/>
          <p:cNvPicPr preferRelativeResize="0"/>
          <p:nvPr/>
        </p:nvPicPr>
        <p:blipFill>
          <a:blip r:embed="rId3">
            <a:alphaModFix/>
          </a:blip>
          <a:stretch>
            <a:fillRect/>
          </a:stretch>
        </p:blipFill>
        <p:spPr>
          <a:xfrm>
            <a:off x="512538" y="1802563"/>
            <a:ext cx="1538524" cy="1538524"/>
          </a:xfrm>
          <a:prstGeom prst="rect">
            <a:avLst/>
          </a:prstGeom>
          <a:noFill/>
          <a:ln>
            <a:noFill/>
          </a:ln>
        </p:spPr>
      </p:pic>
    </p:spTree>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7"/>
        <p:cNvGrpSpPr/>
        <p:nvPr/>
      </p:nvGrpSpPr>
      <p:grpSpPr>
        <a:xfrm>
          <a:off x="0" y="0"/>
          <a:ext cx="0" cy="0"/>
          <a:chOff x="0" y="0"/>
          <a:chExt cx="0" cy="0"/>
        </a:xfrm>
      </p:grpSpPr>
      <p:sp>
        <p:nvSpPr>
          <p:cNvPr id="898" name="Google Shape;898;p11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Trademarks</a:t>
            </a:r>
            <a:endParaRPr sz="2000">
              <a:solidFill>
                <a:srgbClr val="000000"/>
              </a:solidFill>
            </a:endParaRPr>
          </a:p>
        </p:txBody>
      </p:sp>
      <p:sp>
        <p:nvSpPr>
          <p:cNvPr id="900" name="Google Shape;900;p114"/>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chemeClr val="dk2"/>
                </a:solidFill>
              </a:rPr>
              <a:t>A trademark is any </a:t>
            </a:r>
            <a:r>
              <a:rPr lang="en" sz="1500">
                <a:solidFill>
                  <a:schemeClr val="dk2"/>
                </a:solidFill>
              </a:rPr>
              <a:t>distinguished form</a:t>
            </a:r>
            <a:r>
              <a:rPr lang="en" sz="1500" b="0">
                <a:solidFill>
                  <a:schemeClr val="dk2"/>
                </a:solidFill>
              </a:rPr>
              <a:t> of names, words, signatures, letters, figures, graphics, logos, titles, hallmarks, seals, pictures, patterns, announcements, packs or any other marks or group of marks, if they were used or intended to be used either to </a:t>
            </a:r>
            <a:r>
              <a:rPr lang="en" sz="1500">
                <a:solidFill>
                  <a:schemeClr val="dk2"/>
                </a:solidFill>
              </a:rPr>
              <a:t>distinguish goods, products or services.</a:t>
            </a: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p:txBody>
      </p:sp>
      <p:cxnSp>
        <p:nvCxnSpPr>
          <p:cNvPr id="901" name="Google Shape;901;p11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03" name="Google Shape;903;p114"/>
          <p:cNvPicPr preferRelativeResize="0"/>
          <p:nvPr/>
        </p:nvPicPr>
        <p:blipFill>
          <a:blip r:embed="rId3">
            <a:alphaModFix/>
          </a:blip>
          <a:stretch>
            <a:fillRect/>
          </a:stretch>
        </p:blipFill>
        <p:spPr>
          <a:xfrm>
            <a:off x="682225" y="1972175"/>
            <a:ext cx="1199151" cy="1199151"/>
          </a:xfrm>
          <a:prstGeom prst="rect">
            <a:avLst/>
          </a:prstGeom>
          <a:noFill/>
          <a:ln>
            <a:noFill/>
          </a:ln>
        </p:spPr>
      </p:pic>
      <p:pic>
        <p:nvPicPr>
          <p:cNvPr id="904" name="Google Shape;904;p114"/>
          <p:cNvPicPr preferRelativeResize="0"/>
          <p:nvPr/>
        </p:nvPicPr>
        <p:blipFill rotWithShape="1">
          <a:blip r:embed="rId4">
            <a:alphaModFix/>
          </a:blip>
          <a:srcRect l="15054" r="20111"/>
          <a:stretch/>
        </p:blipFill>
        <p:spPr>
          <a:xfrm>
            <a:off x="2661875" y="2406825"/>
            <a:ext cx="2135011" cy="2013900"/>
          </a:xfrm>
          <a:prstGeom prst="rect">
            <a:avLst/>
          </a:prstGeom>
          <a:noFill/>
          <a:ln>
            <a:noFill/>
          </a:ln>
        </p:spPr>
      </p:pic>
      <p:pic>
        <p:nvPicPr>
          <p:cNvPr id="905" name="Google Shape;905;p114"/>
          <p:cNvPicPr preferRelativeResize="0"/>
          <p:nvPr/>
        </p:nvPicPr>
        <p:blipFill>
          <a:blip r:embed="rId5">
            <a:alphaModFix/>
          </a:blip>
          <a:stretch>
            <a:fillRect/>
          </a:stretch>
        </p:blipFill>
        <p:spPr>
          <a:xfrm>
            <a:off x="4914003" y="2456933"/>
            <a:ext cx="1955798" cy="1913686"/>
          </a:xfrm>
          <a:prstGeom prst="rect">
            <a:avLst/>
          </a:prstGeom>
          <a:noFill/>
          <a:ln>
            <a:noFill/>
          </a:ln>
        </p:spPr>
      </p:pic>
      <p:pic>
        <p:nvPicPr>
          <p:cNvPr id="906" name="Google Shape;906;p114"/>
          <p:cNvPicPr preferRelativeResize="0"/>
          <p:nvPr/>
        </p:nvPicPr>
        <p:blipFill rotWithShape="1">
          <a:blip r:embed="rId6">
            <a:alphaModFix/>
          </a:blip>
          <a:srcRect l="23939" r="31957"/>
          <a:stretch/>
        </p:blipFill>
        <p:spPr>
          <a:xfrm>
            <a:off x="7164100" y="2259450"/>
            <a:ext cx="1745100" cy="1978449"/>
          </a:xfrm>
          <a:prstGeom prst="rect">
            <a:avLst/>
          </a:prstGeom>
          <a:noFill/>
          <a:ln>
            <a:noFill/>
          </a:ln>
        </p:spPr>
      </p:pic>
    </p:spTree>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0"/>
        <p:cNvGrpSpPr/>
        <p:nvPr/>
      </p:nvGrpSpPr>
      <p:grpSpPr>
        <a:xfrm>
          <a:off x="0" y="0"/>
          <a:ext cx="0" cy="0"/>
          <a:chOff x="0" y="0"/>
          <a:chExt cx="0" cy="0"/>
        </a:xfrm>
      </p:grpSpPr>
      <p:sp>
        <p:nvSpPr>
          <p:cNvPr id="911" name="Google Shape;911;p11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More on Intellectual Property</a:t>
            </a:r>
            <a:endParaRPr sz="2000">
              <a:solidFill>
                <a:srgbClr val="000000"/>
              </a:solidFill>
            </a:endParaRPr>
          </a:p>
        </p:txBody>
      </p:sp>
      <p:sp>
        <p:nvSpPr>
          <p:cNvPr id="913" name="Google Shape;913;p115"/>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chemeClr val="dk2"/>
                </a:solidFill>
              </a:rPr>
              <a:t>Read Google’s legal document here:</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 sz="1000" b="0" i="1" u="sng">
                <a:solidFill>
                  <a:schemeClr val="hlink"/>
                </a:solidFill>
                <a:hlinkClick r:id="rId3"/>
              </a:rPr>
              <a:t>What is Copyright?</a:t>
            </a:r>
            <a:endParaRPr sz="1000" b="0" i="1">
              <a:solidFill>
                <a:schemeClr val="dk2"/>
              </a:solidFill>
            </a:endParaRPr>
          </a:p>
          <a:p>
            <a:pPr marL="0" marR="0" lvl="0" indent="0" algn="just" rtl="0">
              <a:lnSpc>
                <a:spcPct val="100000"/>
              </a:lnSpc>
              <a:spcBef>
                <a:spcPts val="0"/>
              </a:spcBef>
              <a:spcAft>
                <a:spcPts val="0"/>
              </a:spcAft>
              <a:buNone/>
            </a:pPr>
            <a:endParaRPr sz="1000" b="0" i="1">
              <a:solidFill>
                <a:schemeClr val="dk2"/>
              </a:solidFill>
            </a:endParaRPr>
          </a:p>
          <a:p>
            <a:pPr marL="0" marR="0" lvl="0" indent="0" algn="just" rtl="0">
              <a:lnSpc>
                <a:spcPct val="100000"/>
              </a:lnSpc>
              <a:spcBef>
                <a:spcPts val="0"/>
              </a:spcBef>
              <a:spcAft>
                <a:spcPts val="0"/>
              </a:spcAft>
              <a:buNone/>
            </a:pPr>
            <a:r>
              <a:rPr lang="en" sz="1000" b="0" i="1" u="sng">
                <a:solidFill>
                  <a:schemeClr val="hlink"/>
                </a:solidFill>
                <a:hlinkClick r:id="rId4"/>
              </a:rPr>
              <a:t>What is Fair Use?</a:t>
            </a:r>
            <a:endParaRPr sz="1000" b="0" i="1">
              <a:solidFill>
                <a:schemeClr val="dk2"/>
              </a:solidFill>
            </a:endParaRPr>
          </a:p>
          <a:p>
            <a:pPr marL="0" marR="0" lvl="0" indent="0" algn="just" rtl="0">
              <a:lnSpc>
                <a:spcPct val="100000"/>
              </a:lnSpc>
              <a:spcBef>
                <a:spcPts val="0"/>
              </a:spcBef>
              <a:spcAft>
                <a:spcPts val="0"/>
              </a:spcAft>
              <a:buNone/>
            </a:pPr>
            <a:endParaRPr sz="1000" b="0" i="1">
              <a:solidFill>
                <a:schemeClr val="dk2"/>
              </a:solidFill>
            </a:endParaRPr>
          </a:p>
          <a:p>
            <a:pPr marL="0" marR="0" lvl="0" indent="0" algn="just" rtl="0">
              <a:lnSpc>
                <a:spcPct val="100000"/>
              </a:lnSpc>
              <a:spcBef>
                <a:spcPts val="0"/>
              </a:spcBef>
              <a:spcAft>
                <a:spcPts val="0"/>
              </a:spcAft>
              <a:buNone/>
            </a:pPr>
            <a:r>
              <a:rPr lang="en" sz="1000" b="0" i="1" u="sng">
                <a:solidFill>
                  <a:schemeClr val="hlink"/>
                </a:solidFill>
                <a:hlinkClick r:id="rId5"/>
              </a:rPr>
              <a:t>Frequently asked Copyright questions.</a:t>
            </a:r>
            <a:endParaRPr sz="1000" b="0" i="1">
              <a:solidFill>
                <a:schemeClr val="dk2"/>
              </a:solidFill>
            </a:endParaRPr>
          </a:p>
          <a:p>
            <a:pPr marL="0" marR="0" lvl="0" indent="0" algn="just" rtl="0">
              <a:lnSpc>
                <a:spcPct val="100000"/>
              </a:lnSpc>
              <a:spcBef>
                <a:spcPts val="0"/>
              </a:spcBef>
              <a:spcAft>
                <a:spcPts val="0"/>
              </a:spcAft>
              <a:buNone/>
            </a:pPr>
            <a:endParaRPr sz="1200" i="1">
              <a:solidFill>
                <a:schemeClr val="dk2"/>
              </a:solidFill>
            </a:endParaRPr>
          </a:p>
          <a:p>
            <a:pPr marL="0" marR="0" lvl="0" indent="0" algn="just" rtl="0">
              <a:lnSpc>
                <a:spcPct val="100000"/>
              </a:lnSpc>
              <a:spcBef>
                <a:spcPts val="0"/>
              </a:spcBef>
              <a:spcAft>
                <a:spcPts val="0"/>
              </a:spcAft>
              <a:buNone/>
            </a:pPr>
            <a:endParaRPr sz="1200" i="1">
              <a:solidFill>
                <a:schemeClr val="dk2"/>
              </a:solidFill>
            </a:endParaRPr>
          </a:p>
          <a:p>
            <a:pPr marL="0" marR="0" lvl="0" indent="0" algn="just" rtl="0">
              <a:lnSpc>
                <a:spcPct val="100000"/>
              </a:lnSpc>
              <a:spcBef>
                <a:spcPts val="0"/>
              </a:spcBef>
              <a:spcAft>
                <a:spcPts val="0"/>
              </a:spcAft>
              <a:buNone/>
            </a:pPr>
            <a:r>
              <a:rPr lang="en" sz="1500" b="0">
                <a:solidFill>
                  <a:schemeClr val="dk2"/>
                </a:solidFill>
              </a:rPr>
              <a:t>More readings:</a:t>
            </a:r>
            <a:endParaRPr sz="1200" i="1">
              <a:solidFill>
                <a:schemeClr val="dk2"/>
              </a:solidFill>
            </a:endParaRPr>
          </a:p>
          <a:p>
            <a:pPr marL="0" marR="0" lvl="0" indent="0" algn="just" rtl="0">
              <a:lnSpc>
                <a:spcPct val="100000"/>
              </a:lnSpc>
              <a:spcBef>
                <a:spcPts val="0"/>
              </a:spcBef>
              <a:spcAft>
                <a:spcPts val="0"/>
              </a:spcAft>
              <a:buNone/>
            </a:pPr>
            <a:endParaRPr sz="1200" i="1">
              <a:solidFill>
                <a:schemeClr val="dk2"/>
              </a:solidFill>
            </a:endParaRPr>
          </a:p>
          <a:p>
            <a:pPr marL="0" marR="0" lvl="0" indent="0" algn="just" rtl="0">
              <a:lnSpc>
                <a:spcPct val="100000"/>
              </a:lnSpc>
              <a:spcBef>
                <a:spcPts val="0"/>
              </a:spcBef>
              <a:spcAft>
                <a:spcPts val="0"/>
              </a:spcAft>
              <a:buNone/>
            </a:pPr>
            <a:r>
              <a:rPr lang="en" sz="1000" b="0" i="1" u="sng">
                <a:solidFill>
                  <a:schemeClr val="hlink"/>
                </a:solidFill>
                <a:hlinkClick r:id="rId6"/>
              </a:rPr>
              <a:t>https://www.copyrightlaws.com/copyright-tips-legally-using-google-images/</a:t>
            </a:r>
            <a:endParaRPr sz="1000" b="0" i="1">
              <a:solidFill>
                <a:schemeClr val="dk2"/>
              </a:solidFill>
            </a:endParaRPr>
          </a:p>
          <a:p>
            <a:pPr marL="0" marR="0" lvl="0" indent="0" algn="just" rtl="0">
              <a:lnSpc>
                <a:spcPct val="100000"/>
              </a:lnSpc>
              <a:spcBef>
                <a:spcPts val="0"/>
              </a:spcBef>
              <a:spcAft>
                <a:spcPts val="0"/>
              </a:spcAft>
              <a:buNone/>
            </a:pPr>
            <a:endParaRPr sz="1500" i="1">
              <a:solidFill>
                <a:schemeClr val="dk2"/>
              </a:solidFill>
            </a:endParaRPr>
          </a:p>
          <a:p>
            <a:pPr marL="0" marR="0" lvl="0" indent="0" algn="just" rtl="0">
              <a:lnSpc>
                <a:spcPct val="100000"/>
              </a:lnSpc>
              <a:spcBef>
                <a:spcPts val="0"/>
              </a:spcBef>
              <a:spcAft>
                <a:spcPts val="0"/>
              </a:spcAft>
              <a:buNone/>
            </a:pPr>
            <a:endParaRPr sz="1500" i="1">
              <a:solidFill>
                <a:schemeClr val="dk2"/>
              </a:solidFill>
            </a:endParaRPr>
          </a:p>
        </p:txBody>
      </p:sp>
      <p:cxnSp>
        <p:nvCxnSpPr>
          <p:cNvPr id="914" name="Google Shape;914;p11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9"/>
        <p:cNvGrpSpPr/>
        <p:nvPr/>
      </p:nvGrpSpPr>
      <p:grpSpPr>
        <a:xfrm>
          <a:off x="0" y="0"/>
          <a:ext cx="0" cy="0"/>
          <a:chOff x="0" y="0"/>
          <a:chExt cx="0" cy="0"/>
        </a:xfrm>
      </p:grpSpPr>
      <p:sp>
        <p:nvSpPr>
          <p:cNvPr id="920" name="Google Shape;920;p116"/>
          <p:cNvSpPr/>
          <p:nvPr/>
        </p:nvSpPr>
        <p:spPr>
          <a:xfrm>
            <a:off x="20337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6"/>
          <p:cNvSpPr txBox="1">
            <a:spLocks noGrp="1"/>
          </p:cNvSpPr>
          <p:nvPr>
            <p:ph type="ctrTitle"/>
          </p:nvPr>
        </p:nvSpPr>
        <p:spPr>
          <a:xfrm>
            <a:off x="29430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Digital Story Experience</a:t>
            </a:r>
            <a:endParaRPr sz="3600">
              <a:solidFill>
                <a:srgbClr val="00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6"/>
        <p:cNvGrpSpPr/>
        <p:nvPr/>
      </p:nvGrpSpPr>
      <p:grpSpPr>
        <a:xfrm>
          <a:off x="0" y="0"/>
          <a:ext cx="0" cy="0"/>
          <a:chOff x="0" y="0"/>
          <a:chExt cx="0" cy="0"/>
        </a:xfrm>
      </p:grpSpPr>
      <p:sp>
        <p:nvSpPr>
          <p:cNvPr id="927" name="Google Shape;927;p117"/>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rPr>
              <a:t>Your</a:t>
            </a:r>
            <a:endParaRPr sz="2000">
              <a:solidFill>
                <a:srgbClr val="FFFFFF"/>
              </a:solidFill>
            </a:endParaRPr>
          </a:p>
          <a:p>
            <a:pPr marL="0" lvl="0" indent="0" algn="l" rtl="0">
              <a:spcBef>
                <a:spcPts val="0"/>
              </a:spcBef>
              <a:spcAft>
                <a:spcPts val="0"/>
              </a:spcAft>
              <a:buNone/>
            </a:pPr>
            <a:r>
              <a:rPr lang="en" sz="2000">
                <a:solidFill>
                  <a:srgbClr val="FFFFFF"/>
                </a:solidFill>
              </a:rPr>
              <a:t>Turn.</a:t>
            </a:r>
            <a:endParaRPr sz="2000">
              <a:solidFill>
                <a:srgbClr val="FFFFFF"/>
              </a:solidFill>
            </a:endParaRPr>
          </a:p>
        </p:txBody>
      </p:sp>
      <p:sp>
        <p:nvSpPr>
          <p:cNvPr id="929" name="Google Shape;929;p11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2"/>
              </a:buClr>
              <a:buSzPts val="1100"/>
              <a:buFont typeface="Arial"/>
              <a:buNone/>
            </a:pPr>
            <a:r>
              <a:rPr lang="en" sz="1500" i="1">
                <a:solidFill>
                  <a:schemeClr val="dk2"/>
                </a:solidFill>
              </a:rPr>
              <a:t>Select a short story. </a:t>
            </a:r>
            <a:endParaRPr sz="1500" i="1">
              <a:solidFill>
                <a:schemeClr val="dk2"/>
              </a:solidFill>
            </a:endParaRPr>
          </a:p>
          <a:p>
            <a:pPr marL="457200" lvl="0" indent="-292100" algn="just" rtl="0">
              <a:spcBef>
                <a:spcPts val="0"/>
              </a:spcBef>
              <a:spcAft>
                <a:spcPts val="0"/>
              </a:spcAft>
              <a:buClr>
                <a:schemeClr val="dk2"/>
              </a:buClr>
              <a:buSzPts val="1000"/>
              <a:buChar char="●"/>
            </a:pPr>
            <a:r>
              <a:rPr lang="en" sz="1000" b="0" i="1" u="sng">
                <a:solidFill>
                  <a:schemeClr val="hlink"/>
                </a:solidFill>
                <a:hlinkClick r:id="rId3"/>
              </a:rPr>
              <a:t>https://americanliterature.com/short-short-stories</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u="sng">
                <a:solidFill>
                  <a:schemeClr val="hlink"/>
                </a:solidFill>
                <a:hlinkClick r:id="rId4"/>
              </a:rPr>
              <a:t>http://www.english-for-students.com/Very-Short-Stories-for-Kids.html</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u="sng">
                <a:solidFill>
                  <a:schemeClr val="hlink"/>
                </a:solidFill>
                <a:hlinkClick r:id="rId5"/>
              </a:rPr>
              <a:t>https://parenting.firstcry.com/articles/top-20-short-moral-stories-for-children/</a:t>
            </a:r>
            <a:endParaRPr sz="1500" b="0" i="1">
              <a:solidFill>
                <a:schemeClr val="dk2"/>
              </a:solidFill>
            </a:endParaRPr>
          </a:p>
          <a:p>
            <a:pPr marL="457200" lvl="0" indent="0" algn="just" rtl="0">
              <a:spcBef>
                <a:spcPts val="0"/>
              </a:spcBef>
              <a:spcAft>
                <a:spcPts val="0"/>
              </a:spcAft>
              <a:buClr>
                <a:schemeClr val="dk2"/>
              </a:buClr>
              <a:buSzPts val="1100"/>
              <a:buFont typeface="Arial"/>
              <a:buNone/>
            </a:pPr>
            <a:endParaRPr sz="1000" b="0" i="1">
              <a:solidFill>
                <a:schemeClr val="dk2"/>
              </a:solidFill>
            </a:endParaRPr>
          </a:p>
          <a:p>
            <a:pPr marL="0" lvl="0" indent="0" algn="just" rtl="0">
              <a:spcBef>
                <a:spcPts val="0"/>
              </a:spcBef>
              <a:spcAft>
                <a:spcPts val="0"/>
              </a:spcAft>
              <a:buClr>
                <a:schemeClr val="dk2"/>
              </a:buClr>
              <a:buSzPts val="1100"/>
              <a:buFont typeface="Arial"/>
              <a:buNone/>
            </a:pPr>
            <a:r>
              <a:rPr lang="en" sz="1500" i="1">
                <a:solidFill>
                  <a:schemeClr val="dk2"/>
                </a:solidFill>
              </a:rPr>
              <a:t>Explore tools to put images, music &amp; text together.</a:t>
            </a:r>
            <a:endParaRPr sz="1500" i="1">
              <a:solidFill>
                <a:schemeClr val="dk2"/>
              </a:solidFill>
            </a:endParaRPr>
          </a:p>
          <a:p>
            <a:pPr marL="457200" lvl="0" indent="-292100" algn="just" rtl="0">
              <a:spcBef>
                <a:spcPts val="0"/>
              </a:spcBef>
              <a:spcAft>
                <a:spcPts val="0"/>
              </a:spcAft>
              <a:buClr>
                <a:schemeClr val="dk2"/>
              </a:buClr>
              <a:buSzPts val="1000"/>
              <a:buChar char="●"/>
            </a:pPr>
            <a:r>
              <a:rPr lang="en" sz="1000" b="0" i="1" u="sng">
                <a:solidFill>
                  <a:schemeClr val="hlink"/>
                </a:solidFill>
                <a:hlinkClick r:id="rId6"/>
              </a:rPr>
              <a:t>https://influencermarketinghub.com/free-video-editing-software/</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u="sng">
                <a:solidFill>
                  <a:schemeClr val="hlink"/>
                </a:solidFill>
                <a:hlinkClick r:id="rId7"/>
              </a:rPr>
              <a:t>http://www.orangefreesounds.com/walking-through-city-park-ambience/</a:t>
            </a:r>
            <a:endParaRPr sz="1000" b="0" i="1" u="sng">
              <a:solidFill>
                <a:schemeClr val="hlink"/>
              </a:solidFill>
            </a:endParaRPr>
          </a:p>
          <a:p>
            <a:pPr marL="457200" lvl="0" indent="-292100" algn="just" rtl="0">
              <a:spcBef>
                <a:spcPts val="0"/>
              </a:spcBef>
              <a:spcAft>
                <a:spcPts val="0"/>
              </a:spcAft>
              <a:buClr>
                <a:schemeClr val="dk2"/>
              </a:buClr>
              <a:buSzPts val="1000"/>
              <a:buChar char="●"/>
            </a:pPr>
            <a:r>
              <a:rPr lang="en" sz="1000" b="0" i="1" u="sng">
                <a:solidFill>
                  <a:schemeClr val="hlink"/>
                </a:solidFill>
                <a:hlinkClick r:id="rId8"/>
              </a:rPr>
              <a:t>http://www.fromtexttospeech.com/</a:t>
            </a:r>
            <a:endParaRPr sz="1500" b="0" i="1">
              <a:solidFill>
                <a:schemeClr val="dk2"/>
              </a:solidFill>
            </a:endParaRPr>
          </a:p>
          <a:p>
            <a:pPr marL="457200" lvl="0" indent="0" algn="just" rtl="0">
              <a:spcBef>
                <a:spcPts val="0"/>
              </a:spcBef>
              <a:spcAft>
                <a:spcPts val="0"/>
              </a:spcAft>
              <a:buClr>
                <a:schemeClr val="dk2"/>
              </a:buClr>
              <a:buSzPts val="1100"/>
              <a:buFont typeface="Arial"/>
              <a:buNone/>
            </a:pPr>
            <a:endParaRPr sz="1000" i="1">
              <a:solidFill>
                <a:schemeClr val="dk2"/>
              </a:solidFill>
            </a:endParaRPr>
          </a:p>
          <a:p>
            <a:pPr marL="0" lvl="0" indent="0" algn="just" rtl="0">
              <a:spcBef>
                <a:spcPts val="0"/>
              </a:spcBef>
              <a:spcAft>
                <a:spcPts val="0"/>
              </a:spcAft>
              <a:buClr>
                <a:schemeClr val="dk2"/>
              </a:buClr>
              <a:buSzPts val="1100"/>
              <a:buFont typeface="Arial"/>
              <a:buNone/>
            </a:pPr>
            <a:r>
              <a:rPr lang="en" sz="1500" i="1">
                <a:solidFill>
                  <a:schemeClr val="dk2"/>
                </a:solidFill>
              </a:rPr>
              <a:t>Prepare an ambitious digital story experience.</a:t>
            </a:r>
            <a:endParaRPr sz="150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You must provide reference to the original story published online, at the end of the artifact.</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You are free to source &amp; use any kind of assets.</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You are encouraged to explore &amp; execute everything you can (voice over, animation, etc) to prepare &amp; deliver your best work to a</a:t>
            </a:r>
            <a:r>
              <a:rPr lang="en" sz="1000" i="1">
                <a:solidFill>
                  <a:schemeClr val="dk2"/>
                </a:solidFill>
              </a:rPr>
              <a:t> Digital Story Experience.</a:t>
            </a:r>
            <a:endParaRPr sz="1000" i="1">
              <a:solidFill>
                <a:schemeClr val="dk2"/>
              </a:solidFill>
            </a:endParaRPr>
          </a:p>
          <a:p>
            <a:pPr marL="0" lvl="0" indent="0" algn="just" rtl="0">
              <a:spcBef>
                <a:spcPts val="0"/>
              </a:spcBef>
              <a:spcAft>
                <a:spcPts val="0"/>
              </a:spcAft>
              <a:buClr>
                <a:schemeClr val="dk2"/>
              </a:buClr>
              <a:buSzPts val="1100"/>
              <a:buFont typeface="Arial"/>
              <a:buNone/>
            </a:pPr>
            <a:endParaRPr sz="1000" i="1">
              <a:solidFill>
                <a:schemeClr val="dk2"/>
              </a:solidFill>
            </a:endParaRPr>
          </a:p>
          <a:p>
            <a:pPr marL="0" lvl="0" indent="0" algn="just" rtl="0">
              <a:spcBef>
                <a:spcPts val="0"/>
              </a:spcBef>
              <a:spcAft>
                <a:spcPts val="0"/>
              </a:spcAft>
              <a:buClr>
                <a:schemeClr val="dk2"/>
              </a:buClr>
              <a:buSzPts val="1100"/>
              <a:buFont typeface="Arial"/>
              <a:buNone/>
            </a:pPr>
            <a:r>
              <a:rPr lang="en" sz="1500" i="1">
                <a:solidFill>
                  <a:schemeClr val="dk2"/>
                </a:solidFill>
              </a:rPr>
              <a:t>To be Submitted:</a:t>
            </a:r>
            <a:endParaRPr sz="150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A video file of max 2 mints.</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Upload on your private Youtube account, &amp; submit the link on given Google Form.</a:t>
            </a:r>
            <a:endParaRPr sz="2500" i="1">
              <a:solidFill>
                <a:schemeClr val="accent2"/>
              </a:solidFill>
            </a:endParaRPr>
          </a:p>
        </p:txBody>
      </p:sp>
      <p:cxnSp>
        <p:nvCxnSpPr>
          <p:cNvPr id="930" name="Google Shape;930;p11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932" name="Google Shape;932;p117"/>
          <p:cNvSpPr txBox="1">
            <a:spLocks noGrp="1"/>
          </p:cNvSpPr>
          <p:nvPr>
            <p:ph type="ctrTitle"/>
          </p:nvPr>
        </p:nvSpPr>
        <p:spPr>
          <a:xfrm>
            <a:off x="364700" y="2101950"/>
            <a:ext cx="1834200" cy="277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0000FF"/>
                </a:solidFill>
              </a:rPr>
              <a:t>Samples:</a:t>
            </a:r>
            <a:endParaRPr sz="1800">
              <a:solidFill>
                <a:srgbClr val="0000FF"/>
              </a:solidFill>
            </a:endParaRPr>
          </a:p>
          <a:p>
            <a:pPr marL="0" lvl="0" indent="0" algn="r" rtl="0">
              <a:spcBef>
                <a:spcPts val="0"/>
              </a:spcBef>
              <a:spcAft>
                <a:spcPts val="0"/>
              </a:spcAft>
              <a:buNone/>
            </a:pPr>
            <a:endParaRPr sz="1000">
              <a:solidFill>
                <a:srgbClr val="000000"/>
              </a:solidFill>
            </a:endParaRPr>
          </a:p>
          <a:p>
            <a:pPr marL="0" lvl="0" indent="0" algn="r" rtl="0">
              <a:spcBef>
                <a:spcPts val="0"/>
              </a:spcBef>
              <a:spcAft>
                <a:spcPts val="0"/>
              </a:spcAft>
              <a:buNone/>
            </a:pPr>
            <a:r>
              <a:rPr lang="en" sz="1000" b="0" i="1" u="sng">
                <a:solidFill>
                  <a:srgbClr val="000000"/>
                </a:solidFill>
                <a:hlinkClick r:id="rId9">
                  <a:extLst>
                    <a:ext uri="{A12FA001-AC4F-418D-AE19-62706E023703}">
                      <ahyp:hlinkClr xmlns:ahyp="http://schemas.microsoft.com/office/drawing/2018/hyperlinkcolor" val="tx"/>
                    </a:ext>
                  </a:extLst>
                </a:hlinkClick>
              </a:rPr>
              <a:t>Google Slides</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r>
              <a:rPr lang="en" sz="1000" b="0" i="1" u="sng">
                <a:solidFill>
                  <a:srgbClr val="000000"/>
                </a:solidFill>
                <a:hlinkClick r:id="rId10">
                  <a:extLst>
                    <a:ext uri="{A12FA001-AC4F-418D-AE19-62706E023703}">
                      <ahyp:hlinkClr xmlns:ahyp="http://schemas.microsoft.com/office/drawing/2018/hyperlinkcolor" val="tx"/>
                    </a:ext>
                  </a:extLst>
                </a:hlinkClick>
              </a:rPr>
              <a:t>Adobe Spark</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a:solidFill>
                <a:srgbClr val="000000"/>
              </a:solidFill>
            </a:endParaRPr>
          </a:p>
          <a:p>
            <a:pPr marL="0" lvl="0" indent="0" algn="r" rtl="0">
              <a:spcBef>
                <a:spcPts val="0"/>
              </a:spcBef>
              <a:spcAft>
                <a:spcPts val="0"/>
              </a:spcAft>
              <a:buNone/>
            </a:pPr>
            <a:endParaRPr sz="1000" b="0">
              <a:solidFill>
                <a:srgbClr val="000000"/>
              </a:solidFill>
            </a:endParaRPr>
          </a:p>
        </p:txBody>
      </p:sp>
    </p:spTree>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6"/>
        <p:cNvGrpSpPr/>
        <p:nvPr/>
      </p:nvGrpSpPr>
      <p:grpSpPr>
        <a:xfrm>
          <a:off x="0" y="0"/>
          <a:ext cx="0" cy="0"/>
          <a:chOff x="0" y="0"/>
          <a:chExt cx="0" cy="0"/>
        </a:xfrm>
      </p:grpSpPr>
      <p:sp>
        <p:nvSpPr>
          <p:cNvPr id="937" name="Google Shape;937;p118"/>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1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rPr>
              <a:t>Your</a:t>
            </a:r>
            <a:endParaRPr sz="2000">
              <a:solidFill>
                <a:srgbClr val="FFFFFF"/>
              </a:solidFill>
            </a:endParaRPr>
          </a:p>
          <a:p>
            <a:pPr marL="0" lvl="0" indent="0" algn="l" rtl="0">
              <a:spcBef>
                <a:spcPts val="0"/>
              </a:spcBef>
              <a:spcAft>
                <a:spcPts val="0"/>
              </a:spcAft>
              <a:buNone/>
            </a:pPr>
            <a:r>
              <a:rPr lang="en" sz="2000">
                <a:solidFill>
                  <a:srgbClr val="FFFFFF"/>
                </a:solidFill>
              </a:rPr>
              <a:t>Turn.</a:t>
            </a:r>
            <a:endParaRPr sz="2000">
              <a:solidFill>
                <a:srgbClr val="FFFFFF"/>
              </a:solidFill>
            </a:endParaRPr>
          </a:p>
        </p:txBody>
      </p:sp>
      <p:sp>
        <p:nvSpPr>
          <p:cNvPr id="939" name="Google Shape;939;p11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500" i="1">
                <a:solidFill>
                  <a:schemeClr val="dk2"/>
                </a:solidFill>
              </a:rPr>
              <a:t>Key advice. </a:t>
            </a:r>
            <a:endParaRPr sz="150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You should identify &amp; select a (very) short story published online.</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You are not required to &amp; may not write the story yourself.</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You artifact’s length should be between 10-15 frames/slides &amp; max 2 mints.</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An appropriate background music is a MUST.</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You are free to insert custom sounds (affects), narration or voice overs into individual frames/slides.</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The Each frame/slide should have a background image/video with limited text.</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The text on each slide should be appropriately formatted in font, size &amp; place..</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Set the duration of each frame/slide, for the reader can comfortably read the text.</a:t>
            </a:r>
            <a:endParaRPr sz="1000" b="0" i="1">
              <a:solidFill>
                <a:schemeClr val="dk2"/>
              </a:solidFill>
            </a:endParaRPr>
          </a:p>
          <a:p>
            <a:pPr marL="0" lvl="0" indent="0" algn="just" rtl="0">
              <a:spcBef>
                <a:spcPts val="0"/>
              </a:spcBef>
              <a:spcAft>
                <a:spcPts val="0"/>
              </a:spcAft>
              <a:buNone/>
            </a:pPr>
            <a:endParaRPr sz="1000" i="1">
              <a:solidFill>
                <a:schemeClr val="dk2"/>
              </a:solidFill>
            </a:endParaRPr>
          </a:p>
          <a:p>
            <a:pPr marL="0" lvl="0" indent="0" algn="just" rtl="0">
              <a:spcBef>
                <a:spcPts val="0"/>
              </a:spcBef>
              <a:spcAft>
                <a:spcPts val="0"/>
              </a:spcAft>
              <a:buNone/>
            </a:pPr>
            <a:r>
              <a:rPr lang="en" sz="1500" i="1">
                <a:solidFill>
                  <a:schemeClr val="dk2"/>
                </a:solidFill>
              </a:rPr>
              <a:t>The artifact will be Graded on:</a:t>
            </a:r>
            <a:endParaRPr sz="150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Overall “audience experience”.</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Choice of Assets &amp; overall Composition.</a:t>
            </a:r>
            <a:endParaRPr sz="1000" b="0" i="1">
              <a:solidFill>
                <a:schemeClr val="dk2"/>
              </a:solidFill>
            </a:endParaRPr>
          </a:p>
          <a:p>
            <a:pPr marL="457200" lvl="0" indent="-292100" algn="just" rtl="0">
              <a:spcBef>
                <a:spcPts val="0"/>
              </a:spcBef>
              <a:spcAft>
                <a:spcPts val="0"/>
              </a:spcAft>
              <a:buClr>
                <a:schemeClr val="dk2"/>
              </a:buClr>
              <a:buSzPts val="1000"/>
              <a:buChar char="●"/>
            </a:pPr>
            <a:r>
              <a:rPr lang="en" sz="1000" b="0" i="1">
                <a:solidFill>
                  <a:schemeClr val="dk2"/>
                </a:solidFill>
              </a:rPr>
              <a:t>Technique &amp; tools used.</a:t>
            </a:r>
            <a:endParaRPr sz="1500" i="1">
              <a:solidFill>
                <a:schemeClr val="dk2"/>
              </a:solidFill>
            </a:endParaRPr>
          </a:p>
        </p:txBody>
      </p:sp>
      <p:cxnSp>
        <p:nvCxnSpPr>
          <p:cNvPr id="940" name="Google Shape;940;p11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942" name="Google Shape;942;p118"/>
          <p:cNvSpPr txBox="1">
            <a:spLocks noGrp="1"/>
          </p:cNvSpPr>
          <p:nvPr>
            <p:ph type="ctrTitle"/>
          </p:nvPr>
        </p:nvSpPr>
        <p:spPr>
          <a:xfrm>
            <a:off x="364700" y="2101950"/>
            <a:ext cx="1834200" cy="277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0000FF"/>
                </a:solidFill>
              </a:rPr>
              <a:t>Samples:</a:t>
            </a:r>
            <a:endParaRPr sz="1800">
              <a:solidFill>
                <a:srgbClr val="0000FF"/>
              </a:solidFill>
            </a:endParaRPr>
          </a:p>
          <a:p>
            <a:pPr marL="0" lvl="0" indent="0" algn="r" rtl="0">
              <a:spcBef>
                <a:spcPts val="0"/>
              </a:spcBef>
              <a:spcAft>
                <a:spcPts val="0"/>
              </a:spcAft>
              <a:buNone/>
            </a:pPr>
            <a:endParaRPr sz="1000">
              <a:solidFill>
                <a:srgbClr val="000000"/>
              </a:solidFill>
            </a:endParaRPr>
          </a:p>
          <a:p>
            <a:pPr marL="0" lvl="0" indent="0" algn="r" rtl="0">
              <a:spcBef>
                <a:spcPts val="0"/>
              </a:spcBef>
              <a:spcAft>
                <a:spcPts val="0"/>
              </a:spcAft>
              <a:buNone/>
            </a:pPr>
            <a:r>
              <a:rPr lang="en" sz="1000" b="0" i="1" u="sng">
                <a:solidFill>
                  <a:srgbClr val="000000"/>
                </a:solidFill>
                <a:hlinkClick r:id="rId3">
                  <a:extLst>
                    <a:ext uri="{A12FA001-AC4F-418D-AE19-62706E023703}">
                      <ahyp:hlinkClr xmlns:ahyp="http://schemas.microsoft.com/office/drawing/2018/hyperlinkcolor" val="tx"/>
                    </a:ext>
                  </a:extLst>
                </a:hlinkClick>
              </a:rPr>
              <a:t>Google Slides</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r>
              <a:rPr lang="en" sz="1000" b="0" i="1" u="sng">
                <a:solidFill>
                  <a:srgbClr val="000000"/>
                </a:solidFill>
                <a:hlinkClick r:id="rId4">
                  <a:extLst>
                    <a:ext uri="{A12FA001-AC4F-418D-AE19-62706E023703}">
                      <ahyp:hlinkClr xmlns:ahyp="http://schemas.microsoft.com/office/drawing/2018/hyperlinkcolor" val="tx"/>
                    </a:ext>
                  </a:extLst>
                </a:hlinkClick>
              </a:rPr>
              <a:t>Adobe Spark</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a:solidFill>
                <a:srgbClr val="000000"/>
              </a:solidFill>
            </a:endParaRPr>
          </a:p>
          <a:p>
            <a:pPr marL="0" lvl="0" indent="0" algn="r" rtl="0">
              <a:spcBef>
                <a:spcPts val="0"/>
              </a:spcBef>
              <a:spcAft>
                <a:spcPts val="0"/>
              </a:spcAft>
              <a:buNone/>
            </a:pPr>
            <a:endParaRPr sz="1000" b="0">
              <a:solidFill>
                <a:srgbClr val="000000"/>
              </a:solidFill>
            </a:endParaRPr>
          </a:p>
        </p:txBody>
      </p:sp>
    </p:spTree>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46"/>
        <p:cNvGrpSpPr/>
        <p:nvPr/>
      </p:nvGrpSpPr>
      <p:grpSpPr>
        <a:xfrm>
          <a:off x="0" y="0"/>
          <a:ext cx="0" cy="0"/>
          <a:chOff x="0" y="0"/>
          <a:chExt cx="0" cy="0"/>
        </a:xfrm>
      </p:grpSpPr>
      <p:sp>
        <p:nvSpPr>
          <p:cNvPr id="947" name="Google Shape;947;p119"/>
          <p:cNvSpPr/>
          <p:nvPr/>
        </p:nvSpPr>
        <p:spPr>
          <a:xfrm>
            <a:off x="198525" y="267000"/>
            <a:ext cx="1116900" cy="111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19"/>
          <p:cNvSpPr txBox="1">
            <a:spLocks noGrp="1"/>
          </p:cNvSpPr>
          <p:nvPr>
            <p:ph type="ctrTitle"/>
          </p:nvPr>
        </p:nvSpPr>
        <p:spPr>
          <a:xfrm>
            <a:off x="364700" y="462450"/>
            <a:ext cx="2144100" cy="10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3000">
                <a:solidFill>
                  <a:schemeClr val="dk2"/>
                </a:solidFill>
              </a:rPr>
              <a:t>Design</a:t>
            </a:r>
            <a:endParaRPr sz="3000">
              <a:solidFill>
                <a:schemeClr val="dk2"/>
              </a:solidFill>
            </a:endParaRPr>
          </a:p>
          <a:p>
            <a:pPr marL="0" lvl="0" indent="0" algn="l" rtl="0">
              <a:spcBef>
                <a:spcPts val="0"/>
              </a:spcBef>
              <a:spcAft>
                <a:spcPts val="0"/>
              </a:spcAft>
              <a:buClr>
                <a:schemeClr val="dk2"/>
              </a:buClr>
              <a:buSzPts val="1100"/>
              <a:buFont typeface="Arial"/>
              <a:buNone/>
            </a:pPr>
            <a:r>
              <a:rPr lang="en" sz="3000">
                <a:solidFill>
                  <a:schemeClr val="dk2"/>
                </a:solidFill>
              </a:rPr>
              <a:t>Resources</a:t>
            </a:r>
            <a:endParaRPr sz="3000">
              <a:solidFill>
                <a:schemeClr val="dk2"/>
              </a:solidFill>
            </a:endParaRPr>
          </a:p>
          <a:p>
            <a:pPr marL="0" lvl="0" indent="0" algn="l" rtl="0">
              <a:spcBef>
                <a:spcPts val="0"/>
              </a:spcBef>
              <a:spcAft>
                <a:spcPts val="0"/>
              </a:spcAft>
              <a:buClr>
                <a:schemeClr val="dk2"/>
              </a:buClr>
              <a:buSzPts val="1100"/>
              <a:buFont typeface="Arial"/>
              <a:buNone/>
            </a:pPr>
            <a:endParaRPr sz="2700">
              <a:solidFill>
                <a:schemeClr val="dk2"/>
              </a:solidFill>
            </a:endParaRPr>
          </a:p>
          <a:p>
            <a:pPr marL="0" lvl="0" indent="0" algn="r" rtl="0">
              <a:spcBef>
                <a:spcPts val="0"/>
              </a:spcBef>
              <a:spcAft>
                <a:spcPts val="0"/>
              </a:spcAft>
              <a:buClr>
                <a:schemeClr val="dk2"/>
              </a:buClr>
              <a:buSzPts val="1100"/>
              <a:buFont typeface="Arial"/>
              <a:buNone/>
            </a:pPr>
            <a:r>
              <a:rPr lang="en" sz="2500">
                <a:solidFill>
                  <a:srgbClr val="FF9900"/>
                </a:solidFill>
              </a:rPr>
              <a:t>Digital AV Story</a:t>
            </a:r>
            <a:endParaRPr sz="2500">
              <a:solidFill>
                <a:srgbClr val="FF9900"/>
              </a:solidFill>
            </a:endParaRPr>
          </a:p>
        </p:txBody>
      </p:sp>
      <p:sp>
        <p:nvSpPr>
          <p:cNvPr id="949" name="Google Shape;949;p119"/>
          <p:cNvSpPr txBox="1">
            <a:spLocks noGrp="1"/>
          </p:cNvSpPr>
          <p:nvPr>
            <p:ph type="ctrTitle"/>
          </p:nvPr>
        </p:nvSpPr>
        <p:spPr>
          <a:xfrm>
            <a:off x="2727725" y="267075"/>
            <a:ext cx="6100800" cy="4609500"/>
          </a:xfrm>
          <a:prstGeom prst="rect">
            <a:avLst/>
          </a:prstGeom>
        </p:spPr>
        <p:txBody>
          <a:bodyPr spcFirstLastPara="1" wrap="square" lIns="91425" tIns="91425" rIns="91425" bIns="91425" anchor="ctr" anchorCtr="0">
            <a:noAutofit/>
          </a:bodyPr>
          <a:lstStyle/>
          <a:p>
            <a:pPr marL="457200" marR="0" lvl="0" indent="-317500" algn="just" rtl="0">
              <a:lnSpc>
                <a:spcPct val="110000"/>
              </a:lnSpc>
              <a:spcBef>
                <a:spcPts val="1800"/>
              </a:spcBef>
              <a:spcAft>
                <a:spcPts val="0"/>
              </a:spcAft>
              <a:buClr>
                <a:schemeClr val="dk2"/>
              </a:buClr>
              <a:buSzPts val="1400"/>
              <a:buChar char="●"/>
            </a:pPr>
            <a:r>
              <a:rPr lang="en" sz="1400" b="0" u="sng">
                <a:solidFill>
                  <a:schemeClr val="hlink"/>
                </a:solidFill>
                <a:hlinkClick r:id="rId3"/>
              </a:rPr>
              <a:t>https://www.openshot.org/</a:t>
            </a: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r>
              <a:rPr lang="en" sz="1400" b="0" u="sng">
                <a:solidFill>
                  <a:schemeClr val="hlink"/>
                </a:solidFill>
                <a:hlinkClick r:id="rId4"/>
              </a:rPr>
              <a:t>https://www.videostudiopro.com/en/free-trials/</a:t>
            </a: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r>
              <a:rPr lang="en" sz="1400" b="0" u="sng">
                <a:solidFill>
                  <a:schemeClr val="hlink"/>
                </a:solidFill>
                <a:hlinkClick r:id="rId5"/>
              </a:rPr>
              <a:t>https://lwks.com/</a:t>
            </a: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endParaRPr sz="1400" b="0">
              <a:solidFill>
                <a:schemeClr val="dk2"/>
              </a:solidFill>
            </a:endParaRPr>
          </a:p>
        </p:txBody>
      </p:sp>
      <p:cxnSp>
        <p:nvCxnSpPr>
          <p:cNvPr id="950" name="Google Shape;950;p119"/>
          <p:cNvCxnSpPr/>
          <p:nvPr/>
        </p:nvCxnSpPr>
        <p:spPr>
          <a:xfrm>
            <a:off x="2599375"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5"/>
        <p:cNvGrpSpPr/>
        <p:nvPr/>
      </p:nvGrpSpPr>
      <p:grpSpPr>
        <a:xfrm>
          <a:off x="0" y="0"/>
          <a:ext cx="0" cy="0"/>
          <a:chOff x="0" y="0"/>
          <a:chExt cx="0" cy="0"/>
        </a:xfrm>
      </p:grpSpPr>
      <p:sp>
        <p:nvSpPr>
          <p:cNvPr id="956" name="Google Shape;956;p120"/>
          <p:cNvSpPr/>
          <p:nvPr/>
        </p:nvSpPr>
        <p:spPr>
          <a:xfrm>
            <a:off x="23562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20"/>
          <p:cNvSpPr txBox="1">
            <a:spLocks noGrp="1"/>
          </p:cNvSpPr>
          <p:nvPr>
            <p:ph type="ctrTitle"/>
          </p:nvPr>
        </p:nvSpPr>
        <p:spPr>
          <a:xfrm>
            <a:off x="28402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Photography</a:t>
            </a:r>
            <a:endParaRPr sz="3600">
              <a:solidFill>
                <a:srgbClr val="00000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2"/>
        <p:cNvGrpSpPr/>
        <p:nvPr/>
      </p:nvGrpSpPr>
      <p:grpSpPr>
        <a:xfrm>
          <a:off x="0" y="0"/>
          <a:ext cx="0" cy="0"/>
          <a:chOff x="0" y="0"/>
          <a:chExt cx="0" cy="0"/>
        </a:xfrm>
      </p:grpSpPr>
      <p:sp>
        <p:nvSpPr>
          <p:cNvPr id="964" name="Google Shape;964;p121"/>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i="1">
                <a:solidFill>
                  <a:schemeClr val="accent2"/>
                </a:solidFill>
              </a:rPr>
              <a:t>The great pictures just stop time. They capture something that did not continue. It just was then, and that was the perfect moment. It wasn’t the moment before. It wasn’t the moment after. </a:t>
            </a:r>
            <a:r>
              <a:rPr lang="en" sz="2400" i="1">
                <a:solidFill>
                  <a:srgbClr val="000000"/>
                </a:solidFill>
              </a:rPr>
              <a:t>It was that moment.</a:t>
            </a:r>
            <a:endParaRPr sz="2400" b="0" i="1">
              <a:solidFill>
                <a:srgbClr val="000000"/>
              </a:solidFill>
            </a:endParaRPr>
          </a:p>
        </p:txBody>
      </p:sp>
    </p:spTree>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8"/>
        <p:cNvGrpSpPr/>
        <p:nvPr/>
      </p:nvGrpSpPr>
      <p:grpSpPr>
        <a:xfrm>
          <a:off x="0" y="0"/>
          <a:ext cx="0" cy="0"/>
          <a:chOff x="0" y="0"/>
          <a:chExt cx="0" cy="0"/>
        </a:xfrm>
      </p:grpSpPr>
      <p:sp>
        <p:nvSpPr>
          <p:cNvPr id="969" name="Google Shape;969;p12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2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Photography</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71" name="Google Shape;971;p12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72" name="Google Shape;972;p122"/>
          <p:cNvPicPr preferRelativeResize="0"/>
          <p:nvPr/>
        </p:nvPicPr>
        <p:blipFill rotWithShape="1">
          <a:blip r:embed="rId3">
            <a:alphaModFix/>
          </a:blip>
          <a:srcRect t="13563" b="13555"/>
          <a:stretch/>
        </p:blipFill>
        <p:spPr>
          <a:xfrm>
            <a:off x="2956650" y="486638"/>
            <a:ext cx="5722149" cy="4170225"/>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
        <p:cNvGrpSpPr/>
        <p:nvPr/>
      </p:nvGrpSpPr>
      <p:grpSpPr>
        <a:xfrm>
          <a:off x="0" y="0"/>
          <a:ext cx="0" cy="0"/>
          <a:chOff x="0" y="0"/>
          <a:chExt cx="0" cy="0"/>
        </a:xfrm>
      </p:grpSpPr>
      <p:pic>
        <p:nvPicPr>
          <p:cNvPr id="157" name="Google Shape;157;p23"/>
          <p:cNvPicPr preferRelativeResize="0"/>
          <p:nvPr/>
        </p:nvPicPr>
        <p:blipFill rotWithShape="1">
          <a:blip r:embed="rId3">
            <a:alphaModFix/>
          </a:blip>
          <a:srcRect l="5688" r="5697"/>
          <a:stretch/>
        </p:blipFill>
        <p:spPr>
          <a:xfrm>
            <a:off x="2551100" y="267000"/>
            <a:ext cx="6353900" cy="4609500"/>
          </a:xfrm>
          <a:prstGeom prst="rect">
            <a:avLst/>
          </a:prstGeom>
          <a:noFill/>
          <a:ln>
            <a:noFill/>
          </a:ln>
        </p:spPr>
      </p:pic>
      <p:sp>
        <p:nvSpPr>
          <p:cNvPr id="158" name="Google Shape;158;p2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We</a:t>
            </a:r>
            <a:endParaRPr sz="2000">
              <a:solidFill>
                <a:srgbClr val="000000"/>
              </a:solidFill>
            </a:endParaRPr>
          </a:p>
          <a:p>
            <a:pPr marL="0" lvl="0" indent="0" algn="l" rtl="0">
              <a:spcBef>
                <a:spcPts val="0"/>
              </a:spcBef>
              <a:spcAft>
                <a:spcPts val="0"/>
              </a:spcAft>
              <a:buNone/>
            </a:pPr>
            <a:r>
              <a:rPr lang="en" sz="2000">
                <a:solidFill>
                  <a:srgbClr val="000000"/>
                </a:solidFill>
              </a:rPr>
              <a:t>Humans</a:t>
            </a:r>
            <a:endParaRPr sz="2000">
              <a:solidFill>
                <a:srgbClr val="000000"/>
              </a:solidFill>
            </a:endParaRPr>
          </a:p>
        </p:txBody>
      </p:sp>
      <p:cxnSp>
        <p:nvCxnSpPr>
          <p:cNvPr id="160" name="Google Shape;160;p2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1" name="Google Shape;161;p23"/>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Imaginative</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Creative</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Connecting dots</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Making connections</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ct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6"/>
        <p:cNvGrpSpPr/>
        <p:nvPr/>
      </p:nvGrpSpPr>
      <p:grpSpPr>
        <a:xfrm>
          <a:off x="0" y="0"/>
          <a:ext cx="0" cy="0"/>
          <a:chOff x="0" y="0"/>
          <a:chExt cx="0" cy="0"/>
        </a:xfrm>
      </p:grpSpPr>
      <p:sp>
        <p:nvSpPr>
          <p:cNvPr id="977" name="Google Shape;977;p12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2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Photography</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a:p>
            <a:pPr marL="0" lvl="0" indent="0" algn="l" rtl="0">
              <a:spcBef>
                <a:spcPts val="0"/>
              </a:spcBef>
              <a:spcAft>
                <a:spcPts val="0"/>
              </a:spcAft>
              <a:buNone/>
            </a:pPr>
            <a:r>
              <a:rPr lang="en" sz="1800">
                <a:solidFill>
                  <a:schemeClr val="dk2"/>
                </a:solidFill>
              </a:rPr>
              <a:t>Understanding</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79" name="Google Shape;979;p12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80" name="Google Shape;980;p123"/>
          <p:cNvPicPr preferRelativeResize="0"/>
          <p:nvPr/>
        </p:nvPicPr>
        <p:blipFill rotWithShape="1">
          <a:blip r:embed="rId3">
            <a:alphaModFix/>
          </a:blip>
          <a:srcRect l="8579" t="-10168" r="6386"/>
          <a:stretch/>
        </p:blipFill>
        <p:spPr>
          <a:xfrm>
            <a:off x="2503700" y="267000"/>
            <a:ext cx="6324907" cy="4609499"/>
          </a:xfrm>
          <a:prstGeom prst="rect">
            <a:avLst/>
          </a:prstGeom>
          <a:noFill/>
          <a:ln>
            <a:noFill/>
          </a:ln>
        </p:spPr>
      </p:pic>
    </p:spTree>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4"/>
        <p:cNvGrpSpPr/>
        <p:nvPr/>
      </p:nvGrpSpPr>
      <p:grpSpPr>
        <a:xfrm>
          <a:off x="0" y="0"/>
          <a:ext cx="0" cy="0"/>
          <a:chOff x="0" y="0"/>
          <a:chExt cx="0" cy="0"/>
        </a:xfrm>
      </p:grpSpPr>
      <p:sp>
        <p:nvSpPr>
          <p:cNvPr id="985" name="Google Shape;985;p12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2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Photography</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a:p>
            <a:pPr marL="0" lvl="0" indent="0" algn="l" rtl="0">
              <a:spcBef>
                <a:spcPts val="0"/>
              </a:spcBef>
              <a:spcAft>
                <a:spcPts val="0"/>
              </a:spcAft>
              <a:buNone/>
            </a:pPr>
            <a:r>
              <a:rPr lang="en" sz="1800">
                <a:solidFill>
                  <a:schemeClr val="dk2"/>
                </a:solidFill>
              </a:rPr>
              <a:t>Understanding</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87" name="Google Shape;987;p12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88" name="Google Shape;988;p124"/>
          <p:cNvPicPr preferRelativeResize="0"/>
          <p:nvPr/>
        </p:nvPicPr>
        <p:blipFill rotWithShape="1">
          <a:blip r:embed="rId3">
            <a:alphaModFix/>
          </a:blip>
          <a:srcRect l="4271" r="4271"/>
          <a:stretch/>
        </p:blipFill>
        <p:spPr>
          <a:xfrm>
            <a:off x="2503700" y="267000"/>
            <a:ext cx="6324905" cy="4609499"/>
          </a:xfrm>
          <a:prstGeom prst="rect">
            <a:avLst/>
          </a:prstGeom>
          <a:noFill/>
          <a:ln>
            <a:noFill/>
          </a:ln>
        </p:spPr>
      </p:pic>
    </p:spTree>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2"/>
        <p:cNvGrpSpPr/>
        <p:nvPr/>
      </p:nvGrpSpPr>
      <p:grpSpPr>
        <a:xfrm>
          <a:off x="0" y="0"/>
          <a:ext cx="0" cy="0"/>
          <a:chOff x="0" y="0"/>
          <a:chExt cx="0" cy="0"/>
        </a:xfrm>
      </p:grpSpPr>
      <p:sp>
        <p:nvSpPr>
          <p:cNvPr id="993" name="Google Shape;993;p12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2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Understanding</a:t>
            </a:r>
            <a:endParaRPr sz="1800">
              <a:solidFill>
                <a:schemeClr val="dk2"/>
              </a:solidFill>
            </a:endParaRPr>
          </a:p>
          <a:p>
            <a:pPr marL="0" lvl="0" indent="0" algn="l" rtl="0">
              <a:spcBef>
                <a:spcPts val="0"/>
              </a:spcBef>
              <a:spcAft>
                <a:spcPts val="0"/>
              </a:spcAft>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95" name="Google Shape;995;p12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96" name="Google Shape;996;p125"/>
          <p:cNvPicPr preferRelativeResize="0"/>
          <p:nvPr/>
        </p:nvPicPr>
        <p:blipFill rotWithShape="1">
          <a:blip r:embed="rId3">
            <a:alphaModFix/>
          </a:blip>
          <a:srcRect l="1630" t="21758" r="2474" b="31328"/>
          <a:stretch/>
        </p:blipFill>
        <p:spPr>
          <a:xfrm>
            <a:off x="2503700" y="267000"/>
            <a:ext cx="6324907" cy="4609500"/>
          </a:xfrm>
          <a:prstGeom prst="rect">
            <a:avLst/>
          </a:prstGeom>
          <a:noFill/>
          <a:ln>
            <a:noFill/>
          </a:ln>
        </p:spPr>
      </p:pic>
    </p:spTree>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0"/>
        <p:cNvGrpSpPr/>
        <p:nvPr/>
      </p:nvGrpSpPr>
      <p:grpSpPr>
        <a:xfrm>
          <a:off x="0" y="0"/>
          <a:ext cx="0" cy="0"/>
          <a:chOff x="0" y="0"/>
          <a:chExt cx="0" cy="0"/>
        </a:xfrm>
      </p:grpSpPr>
      <p:sp>
        <p:nvSpPr>
          <p:cNvPr id="1001" name="Google Shape;1001;p12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2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Understanding</a:t>
            </a:r>
            <a:endParaRPr sz="1800">
              <a:solidFill>
                <a:schemeClr val="dk2"/>
              </a:solidFill>
            </a:endParaRPr>
          </a:p>
          <a:p>
            <a:pPr marL="0" lvl="0" indent="0" algn="l" rtl="0">
              <a:spcBef>
                <a:spcPts val="0"/>
              </a:spcBef>
              <a:spcAft>
                <a:spcPts val="0"/>
              </a:spcAft>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03" name="Google Shape;1003;p12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04" name="Google Shape;1004;p126"/>
          <p:cNvPicPr preferRelativeResize="0"/>
          <p:nvPr/>
        </p:nvPicPr>
        <p:blipFill rotWithShape="1">
          <a:blip r:embed="rId3">
            <a:alphaModFix/>
          </a:blip>
          <a:srcRect l="6040" r="6040"/>
          <a:stretch/>
        </p:blipFill>
        <p:spPr>
          <a:xfrm>
            <a:off x="2503700" y="267000"/>
            <a:ext cx="6324906" cy="4609501"/>
          </a:xfrm>
          <a:prstGeom prst="rect">
            <a:avLst/>
          </a:prstGeom>
          <a:noFill/>
          <a:ln>
            <a:noFill/>
          </a:ln>
        </p:spPr>
      </p:pic>
    </p:spTree>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8"/>
        <p:cNvGrpSpPr/>
        <p:nvPr/>
      </p:nvGrpSpPr>
      <p:grpSpPr>
        <a:xfrm>
          <a:off x="0" y="0"/>
          <a:ext cx="0" cy="0"/>
          <a:chOff x="0" y="0"/>
          <a:chExt cx="0" cy="0"/>
        </a:xfrm>
      </p:grpSpPr>
      <p:sp>
        <p:nvSpPr>
          <p:cNvPr id="1009" name="Google Shape;1009;p12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2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Understanding</a:t>
            </a:r>
            <a:endParaRPr sz="1800">
              <a:solidFill>
                <a:schemeClr val="dk2"/>
              </a:solidFill>
            </a:endParaRPr>
          </a:p>
          <a:p>
            <a:pPr marL="0" lvl="0" indent="0" algn="l" rtl="0">
              <a:spcBef>
                <a:spcPts val="0"/>
              </a:spcBef>
              <a:spcAft>
                <a:spcPts val="0"/>
              </a:spcAft>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11" name="Google Shape;1011;p12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12" name="Google Shape;1012;p127"/>
          <p:cNvPicPr preferRelativeResize="0"/>
          <p:nvPr/>
        </p:nvPicPr>
        <p:blipFill rotWithShape="1">
          <a:blip r:embed="rId3">
            <a:alphaModFix/>
          </a:blip>
          <a:srcRect l="10373" r="12442"/>
          <a:stretch/>
        </p:blipFill>
        <p:spPr>
          <a:xfrm>
            <a:off x="2503700" y="267000"/>
            <a:ext cx="6324907" cy="4609502"/>
          </a:xfrm>
          <a:prstGeom prst="rect">
            <a:avLst/>
          </a:prstGeom>
          <a:noFill/>
          <a:ln>
            <a:noFill/>
          </a:ln>
        </p:spPr>
      </p:pic>
    </p:spTree>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2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2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Understanding</a:t>
            </a:r>
            <a:endParaRPr sz="1800">
              <a:solidFill>
                <a:schemeClr val="dk2"/>
              </a:solidFill>
            </a:endParaRPr>
          </a:p>
          <a:p>
            <a:pPr marL="0" lvl="0" indent="0" algn="l" rtl="0">
              <a:spcBef>
                <a:spcPts val="0"/>
              </a:spcBef>
              <a:spcAft>
                <a:spcPts val="0"/>
              </a:spcAft>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19" name="Google Shape;1019;p12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20" name="Google Shape;1020;p128"/>
          <p:cNvPicPr preferRelativeResize="0"/>
          <p:nvPr/>
        </p:nvPicPr>
        <p:blipFill rotWithShape="1">
          <a:blip r:embed="rId3">
            <a:alphaModFix/>
          </a:blip>
          <a:srcRect l="2534" r="2525"/>
          <a:stretch/>
        </p:blipFill>
        <p:spPr>
          <a:xfrm>
            <a:off x="2503700" y="267000"/>
            <a:ext cx="6324905" cy="4609501"/>
          </a:xfrm>
          <a:prstGeom prst="rect">
            <a:avLst/>
          </a:prstGeom>
          <a:noFill/>
          <a:ln>
            <a:noFill/>
          </a:ln>
        </p:spPr>
      </p:pic>
    </p:spTree>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sp>
        <p:nvSpPr>
          <p:cNvPr id="1025" name="Google Shape;1025;p12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2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Understanding</a:t>
            </a:r>
            <a:endParaRPr sz="1800">
              <a:solidFill>
                <a:schemeClr val="dk2"/>
              </a:solidFill>
            </a:endParaRPr>
          </a:p>
          <a:p>
            <a:pPr marL="0" lvl="0" indent="0" algn="l" rtl="0">
              <a:spcBef>
                <a:spcPts val="0"/>
              </a:spcBef>
              <a:spcAft>
                <a:spcPts val="0"/>
              </a:spcAft>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27" name="Google Shape;1027;p12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28" name="Google Shape;1028;p129"/>
          <p:cNvPicPr preferRelativeResize="0"/>
          <p:nvPr/>
        </p:nvPicPr>
        <p:blipFill rotWithShape="1">
          <a:blip r:embed="rId3">
            <a:alphaModFix/>
          </a:blip>
          <a:srcRect l="4775" r="4775"/>
          <a:stretch/>
        </p:blipFill>
        <p:spPr>
          <a:xfrm>
            <a:off x="2503700" y="267000"/>
            <a:ext cx="6324906" cy="4609501"/>
          </a:xfrm>
          <a:prstGeom prst="rect">
            <a:avLst/>
          </a:prstGeom>
          <a:noFill/>
          <a:ln>
            <a:noFill/>
          </a:ln>
        </p:spPr>
      </p:pic>
    </p:spTree>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2"/>
        <p:cNvGrpSpPr/>
        <p:nvPr/>
      </p:nvGrpSpPr>
      <p:grpSpPr>
        <a:xfrm>
          <a:off x="0" y="0"/>
          <a:ext cx="0" cy="0"/>
          <a:chOff x="0" y="0"/>
          <a:chExt cx="0" cy="0"/>
        </a:xfrm>
      </p:grpSpPr>
      <p:sp>
        <p:nvSpPr>
          <p:cNvPr id="1033" name="Google Shape;1033;p13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Understanding</a:t>
            </a:r>
            <a:endParaRPr sz="1800">
              <a:solidFill>
                <a:schemeClr val="dk2"/>
              </a:solidFill>
            </a:endParaRPr>
          </a:p>
          <a:p>
            <a:pPr marL="0" lvl="0" indent="0" algn="l" rtl="0">
              <a:spcBef>
                <a:spcPts val="0"/>
              </a:spcBef>
              <a:spcAft>
                <a:spcPts val="0"/>
              </a:spcAft>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35" name="Google Shape;1035;p13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36" name="Google Shape;1036;p130"/>
          <p:cNvPicPr preferRelativeResize="0"/>
          <p:nvPr/>
        </p:nvPicPr>
        <p:blipFill rotWithShape="1">
          <a:blip r:embed="rId3">
            <a:alphaModFix/>
          </a:blip>
          <a:srcRect t="14552" b="36432"/>
          <a:stretch/>
        </p:blipFill>
        <p:spPr>
          <a:xfrm>
            <a:off x="2503700" y="267000"/>
            <a:ext cx="6324905" cy="4609502"/>
          </a:xfrm>
          <a:prstGeom prst="rect">
            <a:avLst/>
          </a:prstGeom>
          <a:noFill/>
          <a:ln>
            <a:noFill/>
          </a:ln>
        </p:spPr>
      </p:pic>
    </p:spTree>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0"/>
        <p:cNvGrpSpPr/>
        <p:nvPr/>
      </p:nvGrpSpPr>
      <p:grpSpPr>
        <a:xfrm>
          <a:off x="0" y="0"/>
          <a:ext cx="0" cy="0"/>
          <a:chOff x="0" y="0"/>
          <a:chExt cx="0" cy="0"/>
        </a:xfrm>
      </p:grpSpPr>
      <p:sp>
        <p:nvSpPr>
          <p:cNvPr id="1041" name="Google Shape;1041;p13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Understanding</a:t>
            </a:r>
            <a:endParaRPr sz="1800">
              <a:solidFill>
                <a:schemeClr val="dk2"/>
              </a:solidFill>
            </a:endParaRPr>
          </a:p>
          <a:p>
            <a:pPr marL="0" lvl="0" indent="0" algn="l" rtl="0">
              <a:spcBef>
                <a:spcPts val="0"/>
              </a:spcBef>
              <a:spcAft>
                <a:spcPts val="0"/>
              </a:spcAft>
              <a:buNone/>
            </a:pPr>
            <a:r>
              <a:rPr lang="en"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43" name="Google Shape;1043;p13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44" name="Google Shape;1044;p131"/>
          <p:cNvPicPr preferRelativeResize="0"/>
          <p:nvPr/>
        </p:nvPicPr>
        <p:blipFill rotWithShape="1">
          <a:blip r:embed="rId3">
            <a:alphaModFix/>
          </a:blip>
          <a:srcRect t="20848" b="20848"/>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8"/>
        <p:cNvGrpSpPr/>
        <p:nvPr/>
      </p:nvGrpSpPr>
      <p:grpSpPr>
        <a:xfrm>
          <a:off x="0" y="0"/>
          <a:ext cx="0" cy="0"/>
          <a:chOff x="0" y="0"/>
          <a:chExt cx="0" cy="0"/>
        </a:xfrm>
      </p:grpSpPr>
      <p:sp>
        <p:nvSpPr>
          <p:cNvPr id="1050" name="Google Shape;1050;p132"/>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i="1"/>
              <a:t>Cornerstones of a </a:t>
            </a:r>
            <a:r>
              <a:rPr lang="en" sz="2400" i="1">
                <a:solidFill>
                  <a:schemeClr val="accent2"/>
                </a:solidFill>
              </a:rPr>
              <a:t>“</a:t>
            </a:r>
            <a:r>
              <a:rPr lang="en" sz="2400" i="1"/>
              <a:t>Great Exposure</a:t>
            </a:r>
            <a:r>
              <a:rPr lang="en" sz="2400" i="1">
                <a:solidFill>
                  <a:schemeClr val="accent2"/>
                </a:solidFill>
              </a:rPr>
              <a:t>”</a:t>
            </a:r>
            <a:r>
              <a:rPr lang="en" sz="2400" i="1"/>
              <a:t>:</a:t>
            </a:r>
            <a:endParaRPr sz="2400" i="1"/>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rPr>
              <a:t>Sharp Focus with Crystal Clear Details</a:t>
            </a:r>
            <a:endParaRPr sz="2400" i="1">
              <a:solidFill>
                <a:schemeClr val="accent2"/>
              </a:solidFill>
            </a:endParaRPr>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rPr>
              <a:t>Great Composition</a:t>
            </a:r>
            <a:endParaRPr sz="2400" i="1">
              <a:solidFill>
                <a:schemeClr val="accent2"/>
              </a:solidFill>
            </a:endParaRPr>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rPr>
              <a:t>Alignments </a:t>
            </a:r>
            <a:endParaRPr sz="2400" i="1">
              <a:solidFill>
                <a:schemeClr val="accent2"/>
              </a:solidFill>
            </a:endParaRPr>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rPr>
              <a:t>Intent</a:t>
            </a:r>
            <a:endParaRPr sz="2400" b="0" i="1">
              <a:solidFill>
                <a:srgbClr val="000000"/>
              </a:solidFil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pic>
        <p:nvPicPr>
          <p:cNvPr id="166" name="Google Shape;166;p24"/>
          <p:cNvPicPr preferRelativeResize="0"/>
          <p:nvPr/>
        </p:nvPicPr>
        <p:blipFill rotWithShape="1">
          <a:blip r:embed="rId3">
            <a:alphaModFix/>
          </a:blip>
          <a:srcRect l="5688" r="5697"/>
          <a:stretch/>
        </p:blipFill>
        <p:spPr>
          <a:xfrm>
            <a:off x="2551100" y="267000"/>
            <a:ext cx="6353900" cy="4609500"/>
          </a:xfrm>
          <a:prstGeom prst="rect">
            <a:avLst/>
          </a:prstGeom>
          <a:noFill/>
          <a:ln>
            <a:noFill/>
          </a:ln>
        </p:spPr>
      </p:pic>
      <p:sp>
        <p:nvSpPr>
          <p:cNvPr id="167" name="Google Shape;167;p2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We</a:t>
            </a:r>
            <a:endParaRPr sz="2000">
              <a:solidFill>
                <a:srgbClr val="000000"/>
              </a:solidFill>
            </a:endParaRPr>
          </a:p>
          <a:p>
            <a:pPr marL="0" lvl="0" indent="0" algn="l" rtl="0">
              <a:spcBef>
                <a:spcPts val="0"/>
              </a:spcBef>
              <a:spcAft>
                <a:spcPts val="0"/>
              </a:spcAft>
              <a:buNone/>
            </a:pPr>
            <a:r>
              <a:rPr lang="en" sz="2000">
                <a:solidFill>
                  <a:srgbClr val="000000"/>
                </a:solidFill>
              </a:rPr>
              <a:t>Humans</a:t>
            </a:r>
            <a:endParaRPr sz="2000">
              <a:solidFill>
                <a:srgbClr val="000000"/>
              </a:solidFill>
            </a:endParaRPr>
          </a:p>
        </p:txBody>
      </p:sp>
      <p:cxnSp>
        <p:nvCxnSpPr>
          <p:cNvPr id="169" name="Google Shape;169;p2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0" name="Google Shape;170;p2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Innate desire to</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capture the moment.</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Painting</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Documenting</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Sculptures</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Photos</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Videos</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4"/>
        <p:cNvGrpSpPr/>
        <p:nvPr/>
      </p:nvGrpSpPr>
      <p:grpSpPr>
        <a:xfrm>
          <a:off x="0" y="0"/>
          <a:ext cx="0" cy="0"/>
          <a:chOff x="0" y="0"/>
          <a:chExt cx="0" cy="0"/>
        </a:xfrm>
      </p:grpSpPr>
      <p:sp>
        <p:nvSpPr>
          <p:cNvPr id="1055" name="Google Shape;1055;p13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The Exposure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Triangle</a:t>
            </a:r>
            <a:endParaRPr sz="1800">
              <a:solidFill>
                <a:schemeClr val="dk2"/>
              </a:solidFill>
            </a:endParaRPr>
          </a:p>
        </p:txBody>
      </p:sp>
      <p:cxnSp>
        <p:nvCxnSpPr>
          <p:cNvPr id="1057" name="Google Shape;1057;p13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58" name="Google Shape;1058;p133"/>
          <p:cNvPicPr preferRelativeResize="0"/>
          <p:nvPr/>
        </p:nvPicPr>
        <p:blipFill rotWithShape="1">
          <a:blip r:embed="rId3">
            <a:alphaModFix/>
          </a:blip>
          <a:srcRect l="-9595" t="5221" r="-9607" b="7897"/>
          <a:stretch/>
        </p:blipFill>
        <p:spPr>
          <a:xfrm>
            <a:off x="2503700" y="267000"/>
            <a:ext cx="6324906" cy="4609500"/>
          </a:xfrm>
          <a:prstGeom prst="rect">
            <a:avLst/>
          </a:prstGeom>
          <a:noFill/>
          <a:ln>
            <a:noFill/>
          </a:ln>
        </p:spPr>
      </p:pic>
    </p:spTree>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2"/>
        <p:cNvGrpSpPr/>
        <p:nvPr/>
      </p:nvGrpSpPr>
      <p:grpSpPr>
        <a:xfrm>
          <a:off x="0" y="0"/>
          <a:ext cx="0" cy="0"/>
          <a:chOff x="0" y="0"/>
          <a:chExt cx="0" cy="0"/>
        </a:xfrm>
      </p:grpSpPr>
      <p:sp>
        <p:nvSpPr>
          <p:cNvPr id="1063" name="Google Shape;1063;p13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F Stops</a:t>
            </a:r>
            <a:endParaRPr sz="1800">
              <a:solidFill>
                <a:schemeClr val="dk2"/>
              </a:solidFill>
            </a:endParaRPr>
          </a:p>
        </p:txBody>
      </p:sp>
      <p:cxnSp>
        <p:nvCxnSpPr>
          <p:cNvPr id="1065" name="Google Shape;1065;p13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66" name="Google Shape;1066;p134"/>
          <p:cNvPicPr preferRelativeResize="0"/>
          <p:nvPr/>
        </p:nvPicPr>
        <p:blipFill rotWithShape="1">
          <a:blip r:embed="rId3">
            <a:alphaModFix/>
          </a:blip>
          <a:srcRect t="-6465" b="5118"/>
          <a:stretch/>
        </p:blipFill>
        <p:spPr>
          <a:xfrm>
            <a:off x="2503700" y="648000"/>
            <a:ext cx="6324900" cy="3956425"/>
          </a:xfrm>
          <a:prstGeom prst="rect">
            <a:avLst/>
          </a:prstGeom>
          <a:noFill/>
          <a:ln>
            <a:noFill/>
          </a:ln>
        </p:spPr>
      </p:pic>
    </p:spTree>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0"/>
        <p:cNvGrpSpPr/>
        <p:nvPr/>
      </p:nvGrpSpPr>
      <p:grpSpPr>
        <a:xfrm>
          <a:off x="0" y="0"/>
          <a:ext cx="0" cy="0"/>
          <a:chOff x="0" y="0"/>
          <a:chExt cx="0" cy="0"/>
        </a:xfrm>
      </p:grpSpPr>
      <p:sp>
        <p:nvSpPr>
          <p:cNvPr id="1071" name="Google Shape;1071;p13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1 | </a:t>
            </a:r>
            <a:endParaRPr sz="1800">
              <a:solidFill>
                <a:schemeClr val="dk2"/>
              </a:solidFill>
            </a:endParaRPr>
          </a:p>
          <a:p>
            <a:pPr marL="0" lvl="0" indent="0" algn="l" rtl="0">
              <a:spcBef>
                <a:spcPts val="0"/>
              </a:spcBef>
              <a:spcAft>
                <a:spcPts val="0"/>
              </a:spcAft>
              <a:buNone/>
            </a:pPr>
            <a:r>
              <a:rPr lang="en" sz="1800">
                <a:solidFill>
                  <a:schemeClr val="dk2"/>
                </a:solidFill>
              </a:rPr>
              <a:t>Aperture</a:t>
            </a:r>
            <a:endParaRPr sz="1800">
              <a:solidFill>
                <a:schemeClr val="dk2"/>
              </a:solidFill>
            </a:endParaRPr>
          </a:p>
          <a:p>
            <a:pPr marL="0" lvl="0" indent="0" algn="l" rtl="0">
              <a:spcBef>
                <a:spcPts val="0"/>
              </a:spcBef>
              <a:spcAft>
                <a:spcPts val="0"/>
              </a:spcAft>
              <a:buNone/>
            </a:pPr>
            <a:r>
              <a:rPr lang="en"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p:txBody>
      </p:sp>
      <p:cxnSp>
        <p:nvCxnSpPr>
          <p:cNvPr id="1073" name="Google Shape;1073;p13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74" name="Google Shape;1074;p135"/>
          <p:cNvPicPr preferRelativeResize="0"/>
          <p:nvPr/>
        </p:nvPicPr>
        <p:blipFill rotWithShape="1">
          <a:blip r:embed="rId3">
            <a:alphaModFix/>
          </a:blip>
          <a:srcRect r="8583"/>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8"/>
        <p:cNvGrpSpPr/>
        <p:nvPr/>
      </p:nvGrpSpPr>
      <p:grpSpPr>
        <a:xfrm>
          <a:off x="0" y="0"/>
          <a:ext cx="0" cy="0"/>
          <a:chOff x="0" y="0"/>
          <a:chExt cx="0" cy="0"/>
        </a:xfrm>
      </p:grpSpPr>
      <p:sp>
        <p:nvSpPr>
          <p:cNvPr id="1079" name="Google Shape;1079;p13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1 | </a:t>
            </a:r>
            <a:endParaRPr sz="1800">
              <a:solidFill>
                <a:schemeClr val="dk2"/>
              </a:solidFill>
            </a:endParaRPr>
          </a:p>
          <a:p>
            <a:pPr marL="0" lvl="0" indent="0" algn="l" rtl="0">
              <a:spcBef>
                <a:spcPts val="0"/>
              </a:spcBef>
              <a:spcAft>
                <a:spcPts val="0"/>
              </a:spcAft>
              <a:buNone/>
            </a:pPr>
            <a:r>
              <a:rPr lang="en" sz="1800">
                <a:solidFill>
                  <a:schemeClr val="dk2"/>
                </a:solidFill>
              </a:rPr>
              <a:t>Aperture</a:t>
            </a:r>
            <a:endParaRPr sz="1800">
              <a:solidFill>
                <a:schemeClr val="dk2"/>
              </a:solidFill>
            </a:endParaRPr>
          </a:p>
          <a:p>
            <a:pPr marL="0" lvl="0" indent="0" algn="l" rtl="0">
              <a:spcBef>
                <a:spcPts val="0"/>
              </a:spcBef>
              <a:spcAft>
                <a:spcPts val="0"/>
              </a:spcAft>
              <a:buNone/>
            </a:pPr>
            <a:r>
              <a:rPr lang="en" sz="1800">
                <a:solidFill>
                  <a:schemeClr val="dk2"/>
                </a:solidFill>
              </a:rPr>
              <a:t>F Stops</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Depth of Field</a:t>
            </a:r>
            <a:endParaRPr sz="2000">
              <a:solidFill>
                <a:schemeClr val="dk2"/>
              </a:solidFill>
            </a:endParaRPr>
          </a:p>
        </p:txBody>
      </p:sp>
      <p:cxnSp>
        <p:nvCxnSpPr>
          <p:cNvPr id="1081" name="Google Shape;1081;p13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82" name="Google Shape;1082;p136"/>
          <p:cNvPicPr preferRelativeResize="0"/>
          <p:nvPr/>
        </p:nvPicPr>
        <p:blipFill rotWithShape="1">
          <a:blip r:embed="rId3">
            <a:alphaModFix/>
          </a:blip>
          <a:srcRect l="11407" r="11407"/>
          <a:stretch/>
        </p:blipFill>
        <p:spPr>
          <a:xfrm>
            <a:off x="2503700" y="267000"/>
            <a:ext cx="6324902" cy="4609502"/>
          </a:xfrm>
          <a:prstGeom prst="rect">
            <a:avLst/>
          </a:prstGeom>
          <a:noFill/>
          <a:ln>
            <a:noFill/>
          </a:ln>
        </p:spPr>
      </p:pic>
    </p:spTree>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6"/>
        <p:cNvGrpSpPr/>
        <p:nvPr/>
      </p:nvGrpSpPr>
      <p:grpSpPr>
        <a:xfrm>
          <a:off x="0" y="0"/>
          <a:ext cx="0" cy="0"/>
          <a:chOff x="0" y="0"/>
          <a:chExt cx="0" cy="0"/>
        </a:xfrm>
      </p:grpSpPr>
      <p:sp>
        <p:nvSpPr>
          <p:cNvPr id="1087" name="Google Shape;1087;p13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7"/>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Depth of Field</a:t>
            </a:r>
            <a:endParaRPr sz="1800">
              <a:solidFill>
                <a:schemeClr val="dk2"/>
              </a:solidFill>
            </a:endParaRPr>
          </a:p>
        </p:txBody>
      </p:sp>
      <p:cxnSp>
        <p:nvCxnSpPr>
          <p:cNvPr id="1089" name="Google Shape;1089;p13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90" name="Google Shape;1090;p137"/>
          <p:cNvPicPr preferRelativeResize="0"/>
          <p:nvPr/>
        </p:nvPicPr>
        <p:blipFill rotWithShape="1">
          <a:blip r:embed="rId3">
            <a:alphaModFix/>
          </a:blip>
          <a:srcRect l="4262" r="4262"/>
          <a:stretch/>
        </p:blipFill>
        <p:spPr>
          <a:xfrm>
            <a:off x="2503700" y="267000"/>
            <a:ext cx="6324903" cy="4609500"/>
          </a:xfrm>
          <a:prstGeom prst="rect">
            <a:avLst/>
          </a:prstGeom>
          <a:noFill/>
          <a:ln>
            <a:noFill/>
          </a:ln>
        </p:spPr>
      </p:pic>
    </p:spTree>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4"/>
        <p:cNvGrpSpPr/>
        <p:nvPr/>
      </p:nvGrpSpPr>
      <p:grpSpPr>
        <a:xfrm>
          <a:off x="0" y="0"/>
          <a:ext cx="0" cy="0"/>
          <a:chOff x="0" y="0"/>
          <a:chExt cx="0" cy="0"/>
        </a:xfrm>
      </p:grpSpPr>
      <p:sp>
        <p:nvSpPr>
          <p:cNvPr id="1095" name="Google Shape;1095;p13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8"/>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Depth of Field</a:t>
            </a:r>
            <a:endParaRPr sz="1800">
              <a:solidFill>
                <a:schemeClr val="dk2"/>
              </a:solidFill>
            </a:endParaRPr>
          </a:p>
        </p:txBody>
      </p:sp>
      <p:cxnSp>
        <p:nvCxnSpPr>
          <p:cNvPr id="1097" name="Google Shape;1097;p13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98" name="Google Shape;1098;p138"/>
          <p:cNvPicPr preferRelativeResize="0"/>
          <p:nvPr/>
        </p:nvPicPr>
        <p:blipFill rotWithShape="1">
          <a:blip r:embed="rId3">
            <a:alphaModFix/>
          </a:blip>
          <a:srcRect l="4186" r="4196"/>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2"/>
        <p:cNvGrpSpPr/>
        <p:nvPr/>
      </p:nvGrpSpPr>
      <p:grpSpPr>
        <a:xfrm>
          <a:off x="0" y="0"/>
          <a:ext cx="0" cy="0"/>
          <a:chOff x="0" y="0"/>
          <a:chExt cx="0" cy="0"/>
        </a:xfrm>
      </p:grpSpPr>
      <p:sp>
        <p:nvSpPr>
          <p:cNvPr id="1103" name="Google Shape;1103;p13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9"/>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a:p>
            <a:pPr marL="0" lvl="0" indent="0" algn="l" rtl="0">
              <a:spcBef>
                <a:spcPts val="0"/>
              </a:spcBef>
              <a:spcAft>
                <a:spcPts val="0"/>
              </a:spcAft>
              <a:buNone/>
            </a:pPr>
            <a:r>
              <a:rPr lang="en" sz="1800">
                <a:solidFill>
                  <a:schemeClr val="dk2"/>
                </a:solidFill>
              </a:rPr>
              <a:t>Depth of Field </a:t>
            </a:r>
            <a:endParaRPr sz="2000">
              <a:solidFill>
                <a:schemeClr val="dk2"/>
              </a:solidFill>
            </a:endParaRPr>
          </a:p>
        </p:txBody>
      </p:sp>
      <p:cxnSp>
        <p:nvCxnSpPr>
          <p:cNvPr id="1105" name="Google Shape;1105;p13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06" name="Google Shape;1106;p139"/>
          <p:cNvPicPr preferRelativeResize="0"/>
          <p:nvPr/>
        </p:nvPicPr>
        <p:blipFill rotWithShape="1">
          <a:blip r:embed="rId3">
            <a:alphaModFix/>
          </a:blip>
          <a:srcRect l="4271" r="4271"/>
          <a:stretch/>
        </p:blipFill>
        <p:spPr>
          <a:xfrm>
            <a:off x="2503700" y="267000"/>
            <a:ext cx="6324905" cy="4609499"/>
          </a:xfrm>
          <a:prstGeom prst="rect">
            <a:avLst/>
          </a:prstGeom>
          <a:noFill/>
          <a:ln>
            <a:noFill/>
          </a:ln>
        </p:spPr>
      </p:pic>
    </p:spTree>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0"/>
        <p:cNvGrpSpPr/>
        <p:nvPr/>
      </p:nvGrpSpPr>
      <p:grpSpPr>
        <a:xfrm>
          <a:off x="0" y="0"/>
          <a:ext cx="0" cy="0"/>
          <a:chOff x="0" y="0"/>
          <a:chExt cx="0" cy="0"/>
        </a:xfrm>
      </p:grpSpPr>
      <p:sp>
        <p:nvSpPr>
          <p:cNvPr id="1111" name="Google Shape;1111;p14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0"/>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Depth of Field</a:t>
            </a:r>
            <a:endParaRPr sz="1800">
              <a:solidFill>
                <a:schemeClr val="dk2"/>
              </a:solidFill>
            </a:endParaRPr>
          </a:p>
        </p:txBody>
      </p:sp>
      <p:cxnSp>
        <p:nvCxnSpPr>
          <p:cNvPr id="1113" name="Google Shape;1113;p14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14" name="Google Shape;1114;p140"/>
          <p:cNvPicPr preferRelativeResize="0"/>
          <p:nvPr/>
        </p:nvPicPr>
        <p:blipFill rotWithShape="1">
          <a:blip r:embed="rId3">
            <a:alphaModFix/>
          </a:blip>
          <a:srcRect t="1418" b="1408"/>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8"/>
        <p:cNvGrpSpPr/>
        <p:nvPr/>
      </p:nvGrpSpPr>
      <p:grpSpPr>
        <a:xfrm>
          <a:off x="0" y="0"/>
          <a:ext cx="0" cy="0"/>
          <a:chOff x="0" y="0"/>
          <a:chExt cx="0" cy="0"/>
        </a:xfrm>
      </p:grpSpPr>
      <p:sp>
        <p:nvSpPr>
          <p:cNvPr id="1119" name="Google Shape;1119;p14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1"/>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a:p>
            <a:pPr marL="0" lvl="0" indent="0" algn="l" rtl="0">
              <a:spcBef>
                <a:spcPts val="0"/>
              </a:spcBef>
              <a:spcAft>
                <a:spcPts val="0"/>
              </a:spcAft>
              <a:buNone/>
            </a:pPr>
            <a:r>
              <a:rPr lang="en" sz="1800">
                <a:solidFill>
                  <a:schemeClr val="dk2"/>
                </a:solidFill>
              </a:rPr>
              <a:t>BOKEH</a:t>
            </a:r>
            <a:endParaRPr sz="2000">
              <a:solidFill>
                <a:schemeClr val="dk2"/>
              </a:solidFill>
            </a:endParaRPr>
          </a:p>
        </p:txBody>
      </p:sp>
      <p:cxnSp>
        <p:nvCxnSpPr>
          <p:cNvPr id="1121" name="Google Shape;1121;p14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22" name="Google Shape;1122;p141"/>
          <p:cNvPicPr preferRelativeResize="0"/>
          <p:nvPr/>
        </p:nvPicPr>
        <p:blipFill rotWithShape="1">
          <a:blip r:embed="rId3">
            <a:alphaModFix/>
          </a:blip>
          <a:srcRect r="8542"/>
          <a:stretch/>
        </p:blipFill>
        <p:spPr>
          <a:xfrm>
            <a:off x="2503700" y="267000"/>
            <a:ext cx="6324905" cy="4609499"/>
          </a:xfrm>
          <a:prstGeom prst="rect">
            <a:avLst/>
          </a:prstGeom>
          <a:noFill/>
          <a:ln>
            <a:noFill/>
          </a:ln>
        </p:spPr>
      </p:pic>
    </p:spTree>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6"/>
        <p:cNvGrpSpPr/>
        <p:nvPr/>
      </p:nvGrpSpPr>
      <p:grpSpPr>
        <a:xfrm>
          <a:off x="0" y="0"/>
          <a:ext cx="0" cy="0"/>
          <a:chOff x="0" y="0"/>
          <a:chExt cx="0" cy="0"/>
        </a:xfrm>
      </p:grpSpPr>
      <p:sp>
        <p:nvSpPr>
          <p:cNvPr id="1127" name="Google Shape;1127;p14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2"/>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BOKEH</a:t>
            </a:r>
            <a:endParaRPr sz="1800">
              <a:solidFill>
                <a:schemeClr val="dk2"/>
              </a:solidFill>
            </a:endParaRPr>
          </a:p>
        </p:txBody>
      </p:sp>
      <p:cxnSp>
        <p:nvCxnSpPr>
          <p:cNvPr id="1129" name="Google Shape;1129;p14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30" name="Google Shape;1130;p142"/>
          <p:cNvPicPr preferRelativeResize="0"/>
          <p:nvPr/>
        </p:nvPicPr>
        <p:blipFill rotWithShape="1">
          <a:blip r:embed="rId3">
            <a:alphaModFix/>
          </a:blip>
          <a:srcRect l="4254" r="4254"/>
          <a:stretch/>
        </p:blipFill>
        <p:spPr>
          <a:xfrm>
            <a:off x="2503700" y="267000"/>
            <a:ext cx="6324900" cy="4609496"/>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pic>
        <p:nvPicPr>
          <p:cNvPr id="175" name="Google Shape;175;p25"/>
          <p:cNvPicPr preferRelativeResize="0"/>
          <p:nvPr/>
        </p:nvPicPr>
        <p:blipFill rotWithShape="1">
          <a:blip r:embed="rId3">
            <a:alphaModFix/>
          </a:blip>
          <a:srcRect l="5688" r="5697"/>
          <a:stretch/>
        </p:blipFill>
        <p:spPr>
          <a:xfrm>
            <a:off x="2551100" y="267000"/>
            <a:ext cx="6353900" cy="4609500"/>
          </a:xfrm>
          <a:prstGeom prst="rect">
            <a:avLst/>
          </a:prstGeom>
          <a:noFill/>
          <a:ln>
            <a:noFill/>
          </a:ln>
        </p:spPr>
      </p:pic>
      <p:sp>
        <p:nvSpPr>
          <p:cNvPr id="176" name="Google Shape;176;p2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We</a:t>
            </a:r>
            <a:endParaRPr sz="2000">
              <a:solidFill>
                <a:srgbClr val="000000"/>
              </a:solidFill>
            </a:endParaRPr>
          </a:p>
          <a:p>
            <a:pPr marL="0" lvl="0" indent="0" algn="l" rtl="0">
              <a:spcBef>
                <a:spcPts val="0"/>
              </a:spcBef>
              <a:spcAft>
                <a:spcPts val="0"/>
              </a:spcAft>
              <a:buNone/>
            </a:pPr>
            <a:r>
              <a:rPr lang="en" sz="2000">
                <a:solidFill>
                  <a:srgbClr val="000000"/>
                </a:solidFill>
              </a:rPr>
              <a:t>Humans</a:t>
            </a:r>
            <a:endParaRPr sz="2000">
              <a:solidFill>
                <a:srgbClr val="000000"/>
              </a:solidFill>
            </a:endParaRPr>
          </a:p>
        </p:txBody>
      </p:sp>
      <p:cxnSp>
        <p:nvCxnSpPr>
          <p:cNvPr id="178" name="Google Shape;178;p2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Immortality.</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Digital Immortality with Social Media.</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Who we were.</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How we lived.</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What we thought.</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Our "Stories".</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4"/>
        <p:cNvGrpSpPr/>
        <p:nvPr/>
      </p:nvGrpSpPr>
      <p:grpSpPr>
        <a:xfrm>
          <a:off x="0" y="0"/>
          <a:ext cx="0" cy="0"/>
          <a:chOff x="0" y="0"/>
          <a:chExt cx="0" cy="0"/>
        </a:xfrm>
      </p:grpSpPr>
      <p:sp>
        <p:nvSpPr>
          <p:cNvPr id="1135" name="Google Shape;1135;p14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The Exposure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Triangle</a:t>
            </a:r>
            <a:endParaRPr sz="1800">
              <a:solidFill>
                <a:schemeClr val="dk2"/>
              </a:solidFill>
            </a:endParaRPr>
          </a:p>
        </p:txBody>
      </p:sp>
      <p:cxnSp>
        <p:nvCxnSpPr>
          <p:cNvPr id="1137" name="Google Shape;1137;p14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38" name="Google Shape;1138;p143"/>
          <p:cNvPicPr preferRelativeResize="0"/>
          <p:nvPr/>
        </p:nvPicPr>
        <p:blipFill rotWithShape="1">
          <a:blip r:embed="rId3">
            <a:alphaModFix/>
          </a:blip>
          <a:srcRect l="-9595" t="5221" r="-9607" b="7897"/>
          <a:stretch/>
        </p:blipFill>
        <p:spPr>
          <a:xfrm>
            <a:off x="2503700" y="267000"/>
            <a:ext cx="6324906" cy="4609500"/>
          </a:xfrm>
          <a:prstGeom prst="rect">
            <a:avLst/>
          </a:prstGeom>
          <a:noFill/>
          <a:ln>
            <a:noFill/>
          </a:ln>
        </p:spPr>
      </p:pic>
    </p:spTree>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2"/>
        <p:cNvGrpSpPr/>
        <p:nvPr/>
      </p:nvGrpSpPr>
      <p:grpSpPr>
        <a:xfrm>
          <a:off x="0" y="0"/>
          <a:ext cx="0" cy="0"/>
          <a:chOff x="0" y="0"/>
          <a:chExt cx="0" cy="0"/>
        </a:xfrm>
      </p:grpSpPr>
      <p:sp>
        <p:nvSpPr>
          <p:cNvPr id="1143" name="Google Shape;1143;p14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2 | </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Shutter Speed</a:t>
            </a:r>
            <a:endParaRPr sz="1800">
              <a:solidFill>
                <a:schemeClr val="dk2"/>
              </a:solidFill>
            </a:endParaRPr>
          </a:p>
        </p:txBody>
      </p:sp>
      <p:cxnSp>
        <p:nvCxnSpPr>
          <p:cNvPr id="1145" name="Google Shape;1145;p14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46" name="Google Shape;1146;p144"/>
          <p:cNvPicPr preferRelativeResize="0"/>
          <p:nvPr/>
        </p:nvPicPr>
        <p:blipFill rotWithShape="1">
          <a:blip r:embed="rId3">
            <a:alphaModFix/>
          </a:blip>
          <a:srcRect l="-10547" r="-10547"/>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0"/>
        <p:cNvGrpSpPr/>
        <p:nvPr/>
      </p:nvGrpSpPr>
      <p:grpSpPr>
        <a:xfrm>
          <a:off x="0" y="0"/>
          <a:ext cx="0" cy="0"/>
          <a:chOff x="0" y="0"/>
          <a:chExt cx="0" cy="0"/>
        </a:xfrm>
      </p:grpSpPr>
      <p:sp>
        <p:nvSpPr>
          <p:cNvPr id="1151" name="Google Shape;1151;p14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2 | </a:t>
            </a:r>
            <a:endParaRPr sz="1800">
              <a:solidFill>
                <a:schemeClr val="dk2"/>
              </a:solidFill>
            </a:endParaRPr>
          </a:p>
          <a:p>
            <a:pPr marL="0" lvl="0" indent="0" algn="l" rtl="0">
              <a:spcBef>
                <a:spcPts val="0"/>
              </a:spcBef>
              <a:spcAft>
                <a:spcPts val="0"/>
              </a:spcAft>
              <a:buNone/>
            </a:pPr>
            <a:r>
              <a:rPr lang="en" sz="1800">
                <a:solidFill>
                  <a:schemeClr val="dk2"/>
                </a:solidFill>
              </a:rPr>
              <a:t>Shutter Speed</a:t>
            </a:r>
            <a:endParaRPr sz="2000">
              <a:solidFill>
                <a:schemeClr val="dk2"/>
              </a:solidFill>
            </a:endParaRPr>
          </a:p>
        </p:txBody>
      </p:sp>
      <p:cxnSp>
        <p:nvCxnSpPr>
          <p:cNvPr id="1153" name="Google Shape;1153;p14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54" name="Google Shape;1154;p145"/>
          <p:cNvPicPr preferRelativeResize="0"/>
          <p:nvPr/>
        </p:nvPicPr>
        <p:blipFill rotWithShape="1">
          <a:blip r:embed="rId3">
            <a:alphaModFix/>
          </a:blip>
          <a:srcRect l="13420" r="3425" b="9033"/>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8"/>
        <p:cNvGrpSpPr/>
        <p:nvPr/>
      </p:nvGrpSpPr>
      <p:grpSpPr>
        <a:xfrm>
          <a:off x="0" y="0"/>
          <a:ext cx="0" cy="0"/>
          <a:chOff x="0" y="0"/>
          <a:chExt cx="0" cy="0"/>
        </a:xfrm>
      </p:grpSpPr>
      <p:sp>
        <p:nvSpPr>
          <p:cNvPr id="1159" name="Google Shape;1159;p14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2 | </a:t>
            </a:r>
            <a:endParaRPr sz="1800">
              <a:solidFill>
                <a:schemeClr val="dk2"/>
              </a:solidFill>
            </a:endParaRPr>
          </a:p>
          <a:p>
            <a:pPr marL="0" lvl="0" indent="0" algn="l" rtl="0">
              <a:spcBef>
                <a:spcPts val="0"/>
              </a:spcBef>
              <a:spcAft>
                <a:spcPts val="0"/>
              </a:spcAft>
              <a:buNone/>
            </a:pPr>
            <a:r>
              <a:rPr lang="en"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High</a:t>
            </a:r>
            <a:endParaRPr sz="1800">
              <a:solidFill>
                <a:schemeClr val="dk2"/>
              </a:solidFill>
            </a:endParaRPr>
          </a:p>
        </p:txBody>
      </p:sp>
      <p:cxnSp>
        <p:nvCxnSpPr>
          <p:cNvPr id="1161" name="Google Shape;1161;p14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62" name="Google Shape;1162;p146"/>
          <p:cNvPicPr preferRelativeResize="0"/>
          <p:nvPr/>
        </p:nvPicPr>
        <p:blipFill rotWithShape="1">
          <a:blip r:embed="rId3">
            <a:alphaModFix/>
          </a:blip>
          <a:srcRect t="3643" b="3634"/>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6"/>
        <p:cNvGrpSpPr/>
        <p:nvPr/>
      </p:nvGrpSpPr>
      <p:grpSpPr>
        <a:xfrm>
          <a:off x="0" y="0"/>
          <a:ext cx="0" cy="0"/>
          <a:chOff x="0" y="0"/>
          <a:chExt cx="0" cy="0"/>
        </a:xfrm>
      </p:grpSpPr>
      <p:sp>
        <p:nvSpPr>
          <p:cNvPr id="1167" name="Google Shape;1167;p14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2 | </a:t>
            </a:r>
            <a:endParaRPr sz="1800">
              <a:solidFill>
                <a:schemeClr val="dk2"/>
              </a:solidFill>
            </a:endParaRPr>
          </a:p>
          <a:p>
            <a:pPr marL="0" lvl="0" indent="0" algn="l" rtl="0">
              <a:spcBef>
                <a:spcPts val="0"/>
              </a:spcBef>
              <a:spcAft>
                <a:spcPts val="0"/>
              </a:spcAft>
              <a:buNone/>
            </a:pPr>
            <a:r>
              <a:rPr lang="en"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High</a:t>
            </a:r>
            <a:endParaRPr sz="1800">
              <a:solidFill>
                <a:schemeClr val="dk2"/>
              </a:solidFill>
            </a:endParaRPr>
          </a:p>
        </p:txBody>
      </p:sp>
      <p:cxnSp>
        <p:nvCxnSpPr>
          <p:cNvPr id="1169" name="Google Shape;1169;p14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70" name="Google Shape;1170;p147"/>
          <p:cNvPicPr preferRelativeResize="0"/>
          <p:nvPr/>
        </p:nvPicPr>
        <p:blipFill rotWithShape="1">
          <a:blip r:embed="rId3">
            <a:alphaModFix/>
          </a:blip>
          <a:srcRect t="495" b="495"/>
          <a:stretch/>
        </p:blipFill>
        <p:spPr>
          <a:xfrm>
            <a:off x="2503700" y="267000"/>
            <a:ext cx="6324900" cy="4609501"/>
          </a:xfrm>
          <a:prstGeom prst="rect">
            <a:avLst/>
          </a:prstGeom>
          <a:noFill/>
          <a:ln>
            <a:noFill/>
          </a:ln>
        </p:spPr>
      </p:pic>
    </p:spTree>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4"/>
        <p:cNvGrpSpPr/>
        <p:nvPr/>
      </p:nvGrpSpPr>
      <p:grpSpPr>
        <a:xfrm>
          <a:off x="0" y="0"/>
          <a:ext cx="0" cy="0"/>
          <a:chOff x="0" y="0"/>
          <a:chExt cx="0" cy="0"/>
        </a:xfrm>
      </p:grpSpPr>
      <p:sp>
        <p:nvSpPr>
          <p:cNvPr id="1175" name="Google Shape;1175;p14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2 | </a:t>
            </a:r>
            <a:endParaRPr sz="1800">
              <a:solidFill>
                <a:schemeClr val="dk2"/>
              </a:solidFill>
            </a:endParaRPr>
          </a:p>
          <a:p>
            <a:pPr marL="0" lvl="0" indent="0" algn="l" rtl="0">
              <a:spcBef>
                <a:spcPts val="0"/>
              </a:spcBef>
              <a:spcAft>
                <a:spcPts val="0"/>
              </a:spcAft>
              <a:buNone/>
            </a:pPr>
            <a:r>
              <a:rPr lang="en"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Slow</a:t>
            </a:r>
            <a:endParaRPr sz="1800">
              <a:solidFill>
                <a:schemeClr val="dk2"/>
              </a:solidFill>
            </a:endParaRPr>
          </a:p>
        </p:txBody>
      </p:sp>
      <p:cxnSp>
        <p:nvCxnSpPr>
          <p:cNvPr id="1177" name="Google Shape;1177;p14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78" name="Google Shape;1178;p148"/>
          <p:cNvPicPr preferRelativeResize="0"/>
          <p:nvPr/>
        </p:nvPicPr>
        <p:blipFill rotWithShape="1">
          <a:blip r:embed="rId3">
            <a:alphaModFix/>
          </a:blip>
          <a:srcRect l="10063" t="9181" r="881"/>
          <a:stretch/>
        </p:blipFill>
        <p:spPr>
          <a:xfrm>
            <a:off x="2503700" y="267000"/>
            <a:ext cx="6324900" cy="4609501"/>
          </a:xfrm>
          <a:prstGeom prst="rect">
            <a:avLst/>
          </a:prstGeom>
          <a:noFill/>
          <a:ln>
            <a:noFill/>
          </a:ln>
        </p:spPr>
      </p:pic>
    </p:spTree>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2"/>
        <p:cNvGrpSpPr/>
        <p:nvPr/>
      </p:nvGrpSpPr>
      <p:grpSpPr>
        <a:xfrm>
          <a:off x="0" y="0"/>
          <a:ext cx="0" cy="0"/>
          <a:chOff x="0" y="0"/>
          <a:chExt cx="0" cy="0"/>
        </a:xfrm>
      </p:grpSpPr>
      <p:sp>
        <p:nvSpPr>
          <p:cNvPr id="1183" name="Google Shape;1183;p14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2 | </a:t>
            </a:r>
            <a:endParaRPr sz="1800">
              <a:solidFill>
                <a:schemeClr val="dk2"/>
              </a:solidFill>
            </a:endParaRPr>
          </a:p>
          <a:p>
            <a:pPr marL="0" lvl="0" indent="0" algn="l" rtl="0">
              <a:spcBef>
                <a:spcPts val="0"/>
              </a:spcBef>
              <a:spcAft>
                <a:spcPts val="0"/>
              </a:spcAft>
              <a:buNone/>
            </a:pPr>
            <a:r>
              <a:rPr lang="en"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Slow</a:t>
            </a:r>
            <a:endParaRPr sz="1800">
              <a:solidFill>
                <a:schemeClr val="dk2"/>
              </a:solidFill>
            </a:endParaRPr>
          </a:p>
        </p:txBody>
      </p:sp>
      <p:cxnSp>
        <p:nvCxnSpPr>
          <p:cNvPr id="1185" name="Google Shape;1185;p14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86" name="Google Shape;1186;p149"/>
          <p:cNvPicPr preferRelativeResize="0"/>
          <p:nvPr/>
        </p:nvPicPr>
        <p:blipFill rotWithShape="1">
          <a:blip r:embed="rId3">
            <a:alphaModFix/>
          </a:blip>
          <a:srcRect l="8684"/>
          <a:stretch/>
        </p:blipFill>
        <p:spPr>
          <a:xfrm>
            <a:off x="2503700" y="267000"/>
            <a:ext cx="6324900" cy="4609499"/>
          </a:xfrm>
          <a:prstGeom prst="rect">
            <a:avLst/>
          </a:prstGeom>
          <a:noFill/>
          <a:ln>
            <a:noFill/>
          </a:ln>
        </p:spPr>
      </p:pic>
    </p:spTree>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0"/>
        <p:cNvGrpSpPr/>
        <p:nvPr/>
      </p:nvGrpSpPr>
      <p:grpSpPr>
        <a:xfrm>
          <a:off x="0" y="0"/>
          <a:ext cx="0" cy="0"/>
          <a:chOff x="0" y="0"/>
          <a:chExt cx="0" cy="0"/>
        </a:xfrm>
      </p:grpSpPr>
      <p:sp>
        <p:nvSpPr>
          <p:cNvPr id="1191" name="Google Shape;1191;p15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2 | </a:t>
            </a:r>
            <a:endParaRPr sz="1800">
              <a:solidFill>
                <a:schemeClr val="dk2"/>
              </a:solidFill>
            </a:endParaRPr>
          </a:p>
          <a:p>
            <a:pPr marL="0" lvl="0" indent="0" algn="l" rtl="0">
              <a:spcBef>
                <a:spcPts val="0"/>
              </a:spcBef>
              <a:spcAft>
                <a:spcPts val="0"/>
              </a:spcAft>
              <a:buNone/>
            </a:pPr>
            <a:r>
              <a:rPr lang="en"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Slow</a:t>
            </a:r>
            <a:endParaRPr sz="1800">
              <a:solidFill>
                <a:schemeClr val="dk2"/>
              </a:solidFill>
            </a:endParaRPr>
          </a:p>
        </p:txBody>
      </p:sp>
      <p:cxnSp>
        <p:nvCxnSpPr>
          <p:cNvPr id="1193" name="Google Shape;1193;p15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94" name="Google Shape;1194;p150"/>
          <p:cNvPicPr preferRelativeResize="0"/>
          <p:nvPr/>
        </p:nvPicPr>
        <p:blipFill rotWithShape="1">
          <a:blip r:embed="rId3">
            <a:alphaModFix/>
          </a:blip>
          <a:srcRect l="10935" t="5780" r="2138" b="4597"/>
          <a:stretch/>
        </p:blipFill>
        <p:spPr>
          <a:xfrm>
            <a:off x="2503700" y="267000"/>
            <a:ext cx="6324900" cy="4609501"/>
          </a:xfrm>
          <a:prstGeom prst="rect">
            <a:avLst/>
          </a:prstGeom>
          <a:noFill/>
          <a:ln>
            <a:noFill/>
          </a:ln>
        </p:spPr>
      </p:pic>
    </p:spTree>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8"/>
        <p:cNvGrpSpPr/>
        <p:nvPr/>
      </p:nvGrpSpPr>
      <p:grpSpPr>
        <a:xfrm>
          <a:off x="0" y="0"/>
          <a:ext cx="0" cy="0"/>
          <a:chOff x="0" y="0"/>
          <a:chExt cx="0" cy="0"/>
        </a:xfrm>
      </p:grpSpPr>
      <p:sp>
        <p:nvSpPr>
          <p:cNvPr id="1199" name="Google Shape;1199;p15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The Exposure</a:t>
            </a: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Triangle</a:t>
            </a:r>
            <a:endParaRPr sz="1800">
              <a:solidFill>
                <a:schemeClr val="dk2"/>
              </a:solidFill>
            </a:endParaRPr>
          </a:p>
        </p:txBody>
      </p:sp>
      <p:cxnSp>
        <p:nvCxnSpPr>
          <p:cNvPr id="1201" name="Google Shape;1201;p15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02" name="Google Shape;1202;p151"/>
          <p:cNvPicPr preferRelativeResize="0"/>
          <p:nvPr/>
        </p:nvPicPr>
        <p:blipFill rotWithShape="1">
          <a:blip r:embed="rId3">
            <a:alphaModFix/>
          </a:blip>
          <a:srcRect l="-9595" t="5221" r="-9607" b="7897"/>
          <a:stretch/>
        </p:blipFill>
        <p:spPr>
          <a:xfrm>
            <a:off x="2503700" y="267000"/>
            <a:ext cx="6324906" cy="4609500"/>
          </a:xfrm>
          <a:prstGeom prst="rect">
            <a:avLst/>
          </a:prstGeom>
          <a:noFill/>
          <a:ln>
            <a:noFill/>
          </a:ln>
        </p:spPr>
      </p:pic>
    </p:spTree>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6"/>
        <p:cNvGrpSpPr/>
        <p:nvPr/>
      </p:nvGrpSpPr>
      <p:grpSpPr>
        <a:xfrm>
          <a:off x="0" y="0"/>
          <a:ext cx="0" cy="0"/>
          <a:chOff x="0" y="0"/>
          <a:chExt cx="0" cy="0"/>
        </a:xfrm>
      </p:grpSpPr>
      <p:sp>
        <p:nvSpPr>
          <p:cNvPr id="1207" name="Google Shape;1207;p15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3 | </a:t>
            </a:r>
            <a:endParaRPr sz="1800">
              <a:solidFill>
                <a:schemeClr val="dk2"/>
              </a:solidFill>
            </a:endParaRPr>
          </a:p>
          <a:p>
            <a:pPr marL="0" lvl="0" indent="0" algn="l" rtl="0">
              <a:spcBef>
                <a:spcPts val="0"/>
              </a:spcBef>
              <a:spcAft>
                <a:spcPts val="0"/>
              </a:spcAft>
              <a:buNone/>
            </a:pPr>
            <a:r>
              <a:rPr lang="en" sz="1800">
                <a:solidFill>
                  <a:schemeClr val="dk2"/>
                </a:solidFill>
              </a:rPr>
              <a:t>ISO</a:t>
            </a:r>
            <a:endParaRPr sz="1800">
              <a:solidFill>
                <a:schemeClr val="dk2"/>
              </a:solidFill>
            </a:endParaRPr>
          </a:p>
        </p:txBody>
      </p:sp>
      <p:cxnSp>
        <p:nvCxnSpPr>
          <p:cNvPr id="1209" name="Google Shape;1209;p15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10" name="Google Shape;1210;p152"/>
          <p:cNvPicPr preferRelativeResize="0"/>
          <p:nvPr/>
        </p:nvPicPr>
        <p:blipFill rotWithShape="1">
          <a:blip r:embed="rId3">
            <a:alphaModFix/>
          </a:blip>
          <a:srcRect l="-11910" t="6082" r="-11897" b="10368"/>
          <a:stretch/>
        </p:blipFill>
        <p:spPr>
          <a:xfrm>
            <a:off x="2503700" y="267000"/>
            <a:ext cx="6324900" cy="4609502"/>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
        <p:cNvGrpSpPr/>
        <p:nvPr/>
      </p:nvGrpSpPr>
      <p:grpSpPr>
        <a:xfrm>
          <a:off x="0" y="0"/>
          <a:ext cx="0" cy="0"/>
          <a:chOff x="0" y="0"/>
          <a:chExt cx="0" cy="0"/>
        </a:xfrm>
      </p:grpSpPr>
      <p:pic>
        <p:nvPicPr>
          <p:cNvPr id="184" name="Google Shape;184;p26"/>
          <p:cNvPicPr preferRelativeResize="0"/>
          <p:nvPr/>
        </p:nvPicPr>
        <p:blipFill rotWithShape="1">
          <a:blip r:embed="rId3">
            <a:alphaModFix/>
          </a:blip>
          <a:srcRect l="5688" r="5697"/>
          <a:stretch/>
        </p:blipFill>
        <p:spPr>
          <a:xfrm>
            <a:off x="2551100" y="267000"/>
            <a:ext cx="6353900" cy="4609500"/>
          </a:xfrm>
          <a:prstGeom prst="rect">
            <a:avLst/>
          </a:prstGeom>
          <a:noFill/>
          <a:ln>
            <a:noFill/>
          </a:ln>
        </p:spPr>
      </p:pic>
      <p:sp>
        <p:nvSpPr>
          <p:cNvPr id="185" name="Google Shape;185;p2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We</a:t>
            </a:r>
            <a:endParaRPr sz="2000">
              <a:solidFill>
                <a:srgbClr val="000000"/>
              </a:solidFill>
            </a:endParaRPr>
          </a:p>
          <a:p>
            <a:pPr marL="0" lvl="0" indent="0" algn="l" rtl="0">
              <a:spcBef>
                <a:spcPts val="0"/>
              </a:spcBef>
              <a:spcAft>
                <a:spcPts val="0"/>
              </a:spcAft>
              <a:buNone/>
            </a:pPr>
            <a:r>
              <a:rPr lang="en" sz="2000">
                <a:solidFill>
                  <a:srgbClr val="000000"/>
                </a:solidFill>
              </a:rPr>
              <a:t>Humans</a:t>
            </a:r>
            <a:endParaRPr sz="2000">
              <a:solidFill>
                <a:srgbClr val="000000"/>
              </a:solidFill>
            </a:endParaRPr>
          </a:p>
        </p:txBody>
      </p:sp>
      <p:cxnSp>
        <p:nvCxnSpPr>
          <p:cNvPr id="187" name="Google Shape;187;p2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Compassionate</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We feel others pain, joy &amp; struggle..</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..their "stories" !!</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pic>
        <p:nvPicPr>
          <p:cNvPr id="189" name="Google Shape;189;p26"/>
          <p:cNvPicPr preferRelativeResize="0"/>
          <p:nvPr/>
        </p:nvPicPr>
        <p:blipFill rotWithShape="1">
          <a:blip r:embed="rId4">
            <a:alphaModFix/>
          </a:blip>
          <a:srcRect l="5688" r="5697"/>
          <a:stretch/>
        </p:blipFill>
        <p:spPr>
          <a:xfrm>
            <a:off x="2551100" y="267000"/>
            <a:ext cx="6353900" cy="4609500"/>
          </a:xfrm>
          <a:prstGeom prst="rect">
            <a:avLst/>
          </a:prstGeom>
          <a:noFill/>
          <a:ln>
            <a:noFill/>
          </a:ln>
        </p:spPr>
      </p:pic>
      <p:pic>
        <p:nvPicPr>
          <p:cNvPr id="190" name="Google Shape;190;p26"/>
          <p:cNvPicPr preferRelativeResize="0"/>
          <p:nvPr/>
        </p:nvPicPr>
        <p:blipFill rotWithShape="1">
          <a:blip r:embed="rId5">
            <a:alphaModFix/>
          </a:blip>
          <a:srcRect l="5688" r="5697"/>
          <a:stretch/>
        </p:blipFill>
        <p:spPr>
          <a:xfrm>
            <a:off x="2551100" y="267000"/>
            <a:ext cx="6353900" cy="4609500"/>
          </a:xfrm>
          <a:prstGeom prst="rect">
            <a:avLst/>
          </a:prstGeom>
          <a:noFill/>
          <a:ln>
            <a:noFill/>
          </a:ln>
        </p:spPr>
      </p:pic>
      <p:pic>
        <p:nvPicPr>
          <p:cNvPr id="191" name="Google Shape;191;p26"/>
          <p:cNvPicPr preferRelativeResize="0"/>
          <p:nvPr/>
        </p:nvPicPr>
        <p:blipFill rotWithShape="1">
          <a:blip r:embed="rId6">
            <a:alphaModFix/>
          </a:blip>
          <a:srcRect l="5688" r="5697"/>
          <a:stretch/>
        </p:blipFill>
        <p:spPr>
          <a:xfrm>
            <a:off x="2551100" y="267000"/>
            <a:ext cx="6353900" cy="4609500"/>
          </a:xfrm>
          <a:prstGeom prst="rect">
            <a:avLst/>
          </a:prstGeom>
          <a:noFill/>
          <a:ln>
            <a:noFill/>
          </a:ln>
        </p:spPr>
      </p:pic>
      <p:pic>
        <p:nvPicPr>
          <p:cNvPr id="192" name="Google Shape;192;p26"/>
          <p:cNvPicPr preferRelativeResize="0"/>
          <p:nvPr/>
        </p:nvPicPr>
        <p:blipFill rotWithShape="1">
          <a:blip r:embed="rId7">
            <a:alphaModFix/>
          </a:blip>
          <a:srcRect l="5688" r="5697"/>
          <a:stretch/>
        </p:blipFill>
        <p:spPr>
          <a:xfrm>
            <a:off x="2551100" y="267000"/>
            <a:ext cx="6353900" cy="4609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1000"/>
                                        <p:tgtEl>
                                          <p:spTgt spid="1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1000"/>
                                        <p:tgtEl>
                                          <p:spTgt spid="1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4"/>
        <p:cNvGrpSpPr/>
        <p:nvPr/>
      </p:nvGrpSpPr>
      <p:grpSpPr>
        <a:xfrm>
          <a:off x="0" y="0"/>
          <a:ext cx="0" cy="0"/>
          <a:chOff x="0" y="0"/>
          <a:chExt cx="0" cy="0"/>
        </a:xfrm>
      </p:grpSpPr>
      <p:sp>
        <p:nvSpPr>
          <p:cNvPr id="1215" name="Google Shape;1215;p15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ISO</a:t>
            </a:r>
            <a:endParaRPr sz="2000">
              <a:solidFill>
                <a:schemeClr val="dk2"/>
              </a:solidFill>
            </a:endParaRPr>
          </a:p>
        </p:txBody>
      </p:sp>
      <p:cxnSp>
        <p:nvCxnSpPr>
          <p:cNvPr id="1217" name="Google Shape;1217;p15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18" name="Google Shape;1218;p153"/>
          <p:cNvPicPr preferRelativeResize="0"/>
          <p:nvPr/>
        </p:nvPicPr>
        <p:blipFill rotWithShape="1">
          <a:blip r:embed="rId3">
            <a:alphaModFix/>
          </a:blip>
          <a:srcRect l="1500" r="7025"/>
          <a:stretch/>
        </p:blipFill>
        <p:spPr>
          <a:xfrm>
            <a:off x="2503700" y="267000"/>
            <a:ext cx="6324905" cy="4609501"/>
          </a:xfrm>
          <a:prstGeom prst="rect">
            <a:avLst/>
          </a:prstGeom>
          <a:noFill/>
          <a:ln>
            <a:noFill/>
          </a:ln>
        </p:spPr>
      </p:pic>
    </p:spTree>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2"/>
        <p:cNvGrpSpPr/>
        <p:nvPr/>
      </p:nvGrpSpPr>
      <p:grpSpPr>
        <a:xfrm>
          <a:off x="0" y="0"/>
          <a:ext cx="0" cy="0"/>
          <a:chOff x="0" y="0"/>
          <a:chExt cx="0" cy="0"/>
        </a:xfrm>
      </p:grpSpPr>
      <p:sp>
        <p:nvSpPr>
          <p:cNvPr id="1223" name="Google Shape;1223;p15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5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3 | </a:t>
            </a:r>
            <a:endParaRPr sz="1800">
              <a:solidFill>
                <a:schemeClr val="dk2"/>
              </a:solidFill>
            </a:endParaRPr>
          </a:p>
          <a:p>
            <a:pPr marL="0" lvl="0" indent="0" algn="l" rtl="0">
              <a:spcBef>
                <a:spcPts val="0"/>
              </a:spcBef>
              <a:spcAft>
                <a:spcPts val="0"/>
              </a:spcAft>
              <a:buNone/>
            </a:pPr>
            <a:r>
              <a:rPr lang="en" sz="1800">
                <a:solidFill>
                  <a:schemeClr val="dk2"/>
                </a:solidFill>
              </a:rPr>
              <a:t>ISO</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Low</a:t>
            </a:r>
            <a:endParaRPr sz="1800">
              <a:solidFill>
                <a:schemeClr val="dk2"/>
              </a:solidFill>
            </a:endParaRPr>
          </a:p>
        </p:txBody>
      </p:sp>
      <p:cxnSp>
        <p:nvCxnSpPr>
          <p:cNvPr id="1225" name="Google Shape;1225;p15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26" name="Google Shape;1226;p154"/>
          <p:cNvPicPr preferRelativeResize="0"/>
          <p:nvPr/>
        </p:nvPicPr>
        <p:blipFill rotWithShape="1">
          <a:blip r:embed="rId3">
            <a:alphaModFix/>
          </a:blip>
          <a:srcRect l="34270" t="2027" r="4772" b="27831"/>
          <a:stretch/>
        </p:blipFill>
        <p:spPr>
          <a:xfrm>
            <a:off x="2503700" y="267000"/>
            <a:ext cx="6324900" cy="4609502"/>
          </a:xfrm>
          <a:prstGeom prst="rect">
            <a:avLst/>
          </a:prstGeom>
          <a:noFill/>
          <a:ln>
            <a:noFill/>
          </a:ln>
        </p:spPr>
      </p:pic>
    </p:spTree>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0"/>
        <p:cNvGrpSpPr/>
        <p:nvPr/>
      </p:nvGrpSpPr>
      <p:grpSpPr>
        <a:xfrm>
          <a:off x="0" y="0"/>
          <a:ext cx="0" cy="0"/>
          <a:chOff x="0" y="0"/>
          <a:chExt cx="0" cy="0"/>
        </a:xfrm>
      </p:grpSpPr>
      <p:sp>
        <p:nvSpPr>
          <p:cNvPr id="1231" name="Google Shape;1231;p15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3 | </a:t>
            </a:r>
            <a:endParaRPr sz="1800">
              <a:solidFill>
                <a:schemeClr val="dk2"/>
              </a:solidFill>
            </a:endParaRPr>
          </a:p>
          <a:p>
            <a:pPr marL="0" lvl="0" indent="0" algn="l" rtl="0">
              <a:spcBef>
                <a:spcPts val="0"/>
              </a:spcBef>
              <a:spcAft>
                <a:spcPts val="0"/>
              </a:spcAft>
              <a:buNone/>
            </a:pPr>
            <a:r>
              <a:rPr lang="en" sz="1800">
                <a:solidFill>
                  <a:schemeClr val="dk2"/>
                </a:solidFill>
              </a:rPr>
              <a:t>ISO</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High</a:t>
            </a:r>
            <a:endParaRPr sz="1800">
              <a:solidFill>
                <a:schemeClr val="dk2"/>
              </a:solidFill>
            </a:endParaRPr>
          </a:p>
        </p:txBody>
      </p:sp>
      <p:cxnSp>
        <p:nvCxnSpPr>
          <p:cNvPr id="1233" name="Google Shape;1233;p15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34" name="Google Shape;1234;p155"/>
          <p:cNvPicPr preferRelativeResize="0"/>
          <p:nvPr/>
        </p:nvPicPr>
        <p:blipFill rotWithShape="1">
          <a:blip r:embed="rId3">
            <a:alphaModFix/>
          </a:blip>
          <a:srcRect l="12200" r="12208"/>
          <a:stretch/>
        </p:blipFill>
        <p:spPr>
          <a:xfrm>
            <a:off x="2503700" y="267000"/>
            <a:ext cx="6324902" cy="4609502"/>
          </a:xfrm>
          <a:prstGeom prst="rect">
            <a:avLst/>
          </a:prstGeom>
          <a:noFill/>
          <a:ln>
            <a:noFill/>
          </a:ln>
        </p:spPr>
      </p:pic>
    </p:spTree>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8"/>
        <p:cNvGrpSpPr/>
        <p:nvPr/>
      </p:nvGrpSpPr>
      <p:grpSpPr>
        <a:xfrm>
          <a:off x="0" y="0"/>
          <a:ext cx="0" cy="0"/>
          <a:chOff x="0" y="0"/>
          <a:chExt cx="0" cy="0"/>
        </a:xfrm>
      </p:grpSpPr>
      <p:sp>
        <p:nvSpPr>
          <p:cNvPr id="1239" name="Google Shape;1239;p156"/>
          <p:cNvSpPr/>
          <p:nvPr/>
        </p:nvSpPr>
        <p:spPr>
          <a:xfrm>
            <a:off x="184310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56"/>
          <p:cNvSpPr txBox="1">
            <a:spLocks noGrp="1"/>
          </p:cNvSpPr>
          <p:nvPr>
            <p:ph type="ctrTitle"/>
          </p:nvPr>
        </p:nvSpPr>
        <p:spPr>
          <a:xfrm>
            <a:off x="2221000" y="2176950"/>
            <a:ext cx="59364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uFill>
                  <a:noFill/>
                </a:uFill>
                <a:hlinkClick r:id="rId3">
                  <a:extLst>
                    <a:ext uri="{A12FA001-AC4F-418D-AE19-62706E023703}">
                      <ahyp:hlinkClr xmlns:ahyp="http://schemas.microsoft.com/office/drawing/2018/hyperlinkcolor" val="tx"/>
                    </a:ext>
                  </a:extLst>
                </a:hlinkClick>
              </a:rPr>
              <a:t>Play</a:t>
            </a:r>
            <a:r>
              <a:rPr lang="en">
                <a:solidFill>
                  <a:srgbClr val="000000"/>
                </a:solidFill>
              </a:rPr>
              <a:t> | by Canon</a:t>
            </a:r>
            <a:endParaRPr sz="3600">
              <a:solidFill>
                <a:srgbClr val="000000"/>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5"/>
        <p:cNvGrpSpPr/>
        <p:nvPr/>
      </p:nvGrpSpPr>
      <p:grpSpPr>
        <a:xfrm>
          <a:off x="0" y="0"/>
          <a:ext cx="0" cy="0"/>
          <a:chOff x="0" y="0"/>
          <a:chExt cx="0" cy="0"/>
        </a:xfrm>
      </p:grpSpPr>
      <p:sp>
        <p:nvSpPr>
          <p:cNvPr id="1246" name="Google Shape;1246;p157"/>
          <p:cNvSpPr/>
          <p:nvPr/>
        </p:nvSpPr>
        <p:spPr>
          <a:xfrm>
            <a:off x="1496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57"/>
          <p:cNvSpPr txBox="1">
            <a:spLocks noGrp="1"/>
          </p:cNvSpPr>
          <p:nvPr>
            <p:ph type="ctrTitle"/>
          </p:nvPr>
        </p:nvSpPr>
        <p:spPr>
          <a:xfrm>
            <a:off x="19804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Photography Rules</a:t>
            </a:r>
            <a:endParaRPr sz="3600">
              <a:solidFill>
                <a:srgbClr val="000000"/>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2"/>
        <p:cNvGrpSpPr/>
        <p:nvPr/>
      </p:nvGrpSpPr>
      <p:grpSpPr>
        <a:xfrm>
          <a:off x="0" y="0"/>
          <a:ext cx="0" cy="0"/>
          <a:chOff x="0" y="0"/>
          <a:chExt cx="0" cy="0"/>
        </a:xfrm>
      </p:grpSpPr>
      <p:sp>
        <p:nvSpPr>
          <p:cNvPr id="1253" name="Google Shape;1253;p15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5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Rule of Thirds</a:t>
            </a:r>
            <a:endParaRPr sz="1800">
              <a:solidFill>
                <a:schemeClr val="dk2"/>
              </a:solidFill>
            </a:endParaRPr>
          </a:p>
        </p:txBody>
      </p:sp>
      <p:cxnSp>
        <p:nvCxnSpPr>
          <p:cNvPr id="1255" name="Google Shape;1255;p15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56" name="Google Shape;1256;p158"/>
          <p:cNvPicPr preferRelativeResize="0"/>
          <p:nvPr/>
        </p:nvPicPr>
        <p:blipFill rotWithShape="1">
          <a:blip r:embed="rId3">
            <a:alphaModFix/>
          </a:blip>
          <a:srcRect l="4237" r="4237"/>
          <a:stretch/>
        </p:blipFill>
        <p:spPr>
          <a:xfrm>
            <a:off x="2503700" y="267000"/>
            <a:ext cx="6324902" cy="4609502"/>
          </a:xfrm>
          <a:prstGeom prst="rect">
            <a:avLst/>
          </a:prstGeom>
          <a:noFill/>
          <a:ln>
            <a:noFill/>
          </a:ln>
        </p:spPr>
      </p:pic>
    </p:spTree>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0"/>
        <p:cNvGrpSpPr/>
        <p:nvPr/>
      </p:nvGrpSpPr>
      <p:grpSpPr>
        <a:xfrm>
          <a:off x="0" y="0"/>
          <a:ext cx="0" cy="0"/>
          <a:chOff x="0" y="0"/>
          <a:chExt cx="0" cy="0"/>
        </a:xfrm>
      </p:grpSpPr>
      <p:sp>
        <p:nvSpPr>
          <p:cNvPr id="1261" name="Google Shape;1261;p15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5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Rule of Thirds</a:t>
            </a:r>
            <a:endParaRPr sz="1800">
              <a:solidFill>
                <a:schemeClr val="dk2"/>
              </a:solidFill>
            </a:endParaRPr>
          </a:p>
        </p:txBody>
      </p:sp>
      <p:cxnSp>
        <p:nvCxnSpPr>
          <p:cNvPr id="1263" name="Google Shape;1263;p15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64" name="Google Shape;1264;p159"/>
          <p:cNvPicPr preferRelativeResize="0"/>
          <p:nvPr/>
        </p:nvPicPr>
        <p:blipFill rotWithShape="1">
          <a:blip r:embed="rId3">
            <a:alphaModFix/>
          </a:blip>
          <a:srcRect l="4271" r="4271"/>
          <a:stretch/>
        </p:blipFill>
        <p:spPr>
          <a:xfrm>
            <a:off x="2503700" y="267000"/>
            <a:ext cx="6324905" cy="4609503"/>
          </a:xfrm>
          <a:prstGeom prst="rect">
            <a:avLst/>
          </a:prstGeom>
          <a:noFill/>
          <a:ln>
            <a:noFill/>
          </a:ln>
        </p:spPr>
      </p:pic>
    </p:spTree>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8"/>
        <p:cNvGrpSpPr/>
        <p:nvPr/>
      </p:nvGrpSpPr>
      <p:grpSpPr>
        <a:xfrm>
          <a:off x="0" y="0"/>
          <a:ext cx="0" cy="0"/>
          <a:chOff x="0" y="0"/>
          <a:chExt cx="0" cy="0"/>
        </a:xfrm>
      </p:grpSpPr>
      <p:sp>
        <p:nvSpPr>
          <p:cNvPr id="1269" name="Google Shape;1269;p16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Rule of Thirds</a:t>
            </a:r>
            <a:endParaRPr sz="1800">
              <a:solidFill>
                <a:schemeClr val="dk2"/>
              </a:solidFill>
            </a:endParaRPr>
          </a:p>
        </p:txBody>
      </p:sp>
      <p:cxnSp>
        <p:nvCxnSpPr>
          <p:cNvPr id="1271" name="Google Shape;1271;p16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72" name="Google Shape;1272;p160"/>
          <p:cNvPicPr preferRelativeResize="0"/>
          <p:nvPr/>
        </p:nvPicPr>
        <p:blipFill rotWithShape="1">
          <a:blip r:embed="rId3">
            <a:alphaModFix/>
          </a:blip>
          <a:srcRect l="4287" r="4296"/>
          <a:stretch/>
        </p:blipFill>
        <p:spPr>
          <a:xfrm>
            <a:off x="2503700" y="267000"/>
            <a:ext cx="6324902" cy="4609503"/>
          </a:xfrm>
          <a:prstGeom prst="rect">
            <a:avLst/>
          </a:prstGeom>
          <a:noFill/>
          <a:ln>
            <a:noFill/>
          </a:ln>
        </p:spPr>
      </p:pic>
    </p:spTree>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6"/>
        <p:cNvGrpSpPr/>
        <p:nvPr/>
      </p:nvGrpSpPr>
      <p:grpSpPr>
        <a:xfrm>
          <a:off x="0" y="0"/>
          <a:ext cx="0" cy="0"/>
          <a:chOff x="0" y="0"/>
          <a:chExt cx="0" cy="0"/>
        </a:xfrm>
      </p:grpSpPr>
      <p:sp>
        <p:nvSpPr>
          <p:cNvPr id="1277" name="Google Shape;1277;p16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Rule of Thirds</a:t>
            </a:r>
            <a:endParaRPr sz="1800">
              <a:solidFill>
                <a:schemeClr val="dk2"/>
              </a:solidFill>
            </a:endParaRPr>
          </a:p>
        </p:txBody>
      </p:sp>
      <p:cxnSp>
        <p:nvCxnSpPr>
          <p:cNvPr id="1279" name="Google Shape;1279;p16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80" name="Google Shape;1280;p161"/>
          <p:cNvPicPr preferRelativeResize="0"/>
          <p:nvPr/>
        </p:nvPicPr>
        <p:blipFill rotWithShape="1">
          <a:blip r:embed="rId3">
            <a:alphaModFix/>
          </a:blip>
          <a:srcRect l="11210" r="11210"/>
          <a:stretch/>
        </p:blipFill>
        <p:spPr>
          <a:xfrm>
            <a:off x="2503700" y="267000"/>
            <a:ext cx="6324902" cy="4609501"/>
          </a:xfrm>
          <a:prstGeom prst="rect">
            <a:avLst/>
          </a:prstGeom>
          <a:noFill/>
          <a:ln>
            <a:noFill/>
          </a:ln>
        </p:spPr>
      </p:pic>
    </p:spTree>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4"/>
        <p:cNvGrpSpPr/>
        <p:nvPr/>
      </p:nvGrpSpPr>
      <p:grpSpPr>
        <a:xfrm>
          <a:off x="0" y="0"/>
          <a:ext cx="0" cy="0"/>
          <a:chOff x="0" y="0"/>
          <a:chExt cx="0" cy="0"/>
        </a:xfrm>
      </p:grpSpPr>
      <p:sp>
        <p:nvSpPr>
          <p:cNvPr id="1285" name="Google Shape;1285;p16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Rule of Thirds</a:t>
            </a:r>
            <a:endParaRPr sz="1800">
              <a:solidFill>
                <a:schemeClr val="dk2"/>
              </a:solidFill>
            </a:endParaRPr>
          </a:p>
        </p:txBody>
      </p:sp>
      <p:cxnSp>
        <p:nvCxnSpPr>
          <p:cNvPr id="1287" name="Google Shape;1287;p16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88" name="Google Shape;1288;p162"/>
          <p:cNvPicPr preferRelativeResize="0"/>
          <p:nvPr/>
        </p:nvPicPr>
        <p:blipFill rotWithShape="1">
          <a:blip r:embed="rId3">
            <a:alphaModFix/>
          </a:blip>
          <a:srcRect l="8525"/>
          <a:stretch/>
        </p:blipFill>
        <p:spPr>
          <a:xfrm>
            <a:off x="2503700" y="267000"/>
            <a:ext cx="6324903" cy="4609502"/>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
        <p:cNvGrpSpPr/>
        <p:nvPr/>
      </p:nvGrpSpPr>
      <p:grpSpPr>
        <a:xfrm>
          <a:off x="0" y="0"/>
          <a:ext cx="0" cy="0"/>
          <a:chOff x="0" y="0"/>
          <a:chExt cx="0" cy="0"/>
        </a:xfrm>
      </p:grpSpPr>
      <p:sp>
        <p:nvSpPr>
          <p:cNvPr id="198" name="Google Shape;198;p27"/>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600" i="1">
                <a:solidFill>
                  <a:schemeClr val="accent2"/>
                </a:solidFill>
                <a:highlight>
                  <a:srgbClr val="FFFFFF"/>
                </a:highlight>
              </a:rPr>
              <a:t>"We are lonesome animals. We spend all our life trying to be less lonesome. One of our ancient methods is to tell a story begging the listener to say — and to feel — “Yes, that’s the way it is, or at least that’s the way I feel it. You’re not as alone as you thought.”</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lvl="0" indent="0" algn="l" rtl="0">
              <a:spcBef>
                <a:spcPts val="0"/>
              </a:spcBef>
              <a:spcAft>
                <a:spcPts val="0"/>
              </a:spcAft>
              <a:buNone/>
            </a:pPr>
            <a:r>
              <a:rPr lang="en" sz="1500" b="0"/>
              <a:t>John Steinbeck</a:t>
            </a:r>
            <a:endParaRPr sz="2600" i="1">
              <a:solidFill>
                <a:schemeClr val="accent2"/>
              </a:solidFill>
              <a:highlight>
                <a:srgbClr val="FFFFFF"/>
              </a:highlight>
            </a:endParaRPr>
          </a:p>
        </p:txBody>
      </p:sp>
    </p:spTree>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2"/>
        <p:cNvGrpSpPr/>
        <p:nvPr/>
      </p:nvGrpSpPr>
      <p:grpSpPr>
        <a:xfrm>
          <a:off x="0" y="0"/>
          <a:ext cx="0" cy="0"/>
          <a:chOff x="0" y="0"/>
          <a:chExt cx="0" cy="0"/>
        </a:xfrm>
      </p:grpSpPr>
      <p:sp>
        <p:nvSpPr>
          <p:cNvPr id="1293" name="Google Shape;1293;p16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a:buNone/>
            </a:pPr>
            <a:r>
              <a:rPr lang="en" sz="1800">
                <a:solidFill>
                  <a:schemeClr val="dk2"/>
                </a:solidFill>
              </a:rPr>
              <a:t>Rule of Thirds</a:t>
            </a:r>
            <a:endParaRPr sz="1800">
              <a:solidFill>
                <a:schemeClr val="dk2"/>
              </a:solidFill>
            </a:endParaRPr>
          </a:p>
        </p:txBody>
      </p:sp>
      <p:cxnSp>
        <p:nvCxnSpPr>
          <p:cNvPr id="1295" name="Google Shape;1295;p16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96" name="Google Shape;1296;p163"/>
          <p:cNvPicPr preferRelativeResize="0"/>
          <p:nvPr/>
        </p:nvPicPr>
        <p:blipFill rotWithShape="1">
          <a:blip r:embed="rId3">
            <a:alphaModFix/>
          </a:blip>
          <a:srcRect l="17141" r="5716"/>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0"/>
        <p:cNvGrpSpPr/>
        <p:nvPr/>
      </p:nvGrpSpPr>
      <p:grpSpPr>
        <a:xfrm>
          <a:off x="0" y="0"/>
          <a:ext cx="0" cy="0"/>
          <a:chOff x="0" y="0"/>
          <a:chExt cx="0" cy="0"/>
        </a:xfrm>
      </p:grpSpPr>
      <p:sp>
        <p:nvSpPr>
          <p:cNvPr id="1301" name="Google Shape;1301;p16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Leading Lines</a:t>
            </a:r>
            <a:endParaRPr sz="1800">
              <a:solidFill>
                <a:schemeClr val="dk2"/>
              </a:solidFill>
            </a:endParaRPr>
          </a:p>
        </p:txBody>
      </p:sp>
      <p:cxnSp>
        <p:nvCxnSpPr>
          <p:cNvPr id="1303" name="Google Shape;1303;p16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04" name="Google Shape;1304;p164"/>
          <p:cNvPicPr preferRelativeResize="0"/>
          <p:nvPr/>
        </p:nvPicPr>
        <p:blipFill rotWithShape="1">
          <a:blip r:embed="rId3">
            <a:alphaModFix/>
          </a:blip>
          <a:srcRect l="4245" r="4245"/>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8"/>
        <p:cNvGrpSpPr/>
        <p:nvPr/>
      </p:nvGrpSpPr>
      <p:grpSpPr>
        <a:xfrm>
          <a:off x="0" y="0"/>
          <a:ext cx="0" cy="0"/>
          <a:chOff x="0" y="0"/>
          <a:chExt cx="0" cy="0"/>
        </a:xfrm>
      </p:grpSpPr>
      <p:sp>
        <p:nvSpPr>
          <p:cNvPr id="1309" name="Google Shape;1309;p16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Leading Lines</a:t>
            </a:r>
            <a:endParaRPr sz="1800">
              <a:solidFill>
                <a:schemeClr val="dk2"/>
              </a:solidFill>
            </a:endParaRPr>
          </a:p>
        </p:txBody>
      </p:sp>
      <p:cxnSp>
        <p:nvCxnSpPr>
          <p:cNvPr id="1311" name="Google Shape;1311;p16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12" name="Google Shape;1312;p165"/>
          <p:cNvPicPr preferRelativeResize="0"/>
          <p:nvPr/>
        </p:nvPicPr>
        <p:blipFill rotWithShape="1">
          <a:blip r:embed="rId3">
            <a:alphaModFix/>
          </a:blip>
          <a:srcRect l="4245" r="4245"/>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6"/>
        <p:cNvGrpSpPr/>
        <p:nvPr/>
      </p:nvGrpSpPr>
      <p:grpSpPr>
        <a:xfrm>
          <a:off x="0" y="0"/>
          <a:ext cx="0" cy="0"/>
          <a:chOff x="0" y="0"/>
          <a:chExt cx="0" cy="0"/>
        </a:xfrm>
      </p:grpSpPr>
      <p:sp>
        <p:nvSpPr>
          <p:cNvPr id="1317" name="Google Shape;1317;p16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Leading Lines</a:t>
            </a:r>
            <a:endParaRPr sz="1800">
              <a:solidFill>
                <a:schemeClr val="dk2"/>
              </a:solidFill>
            </a:endParaRPr>
          </a:p>
        </p:txBody>
      </p:sp>
      <p:cxnSp>
        <p:nvCxnSpPr>
          <p:cNvPr id="1319" name="Google Shape;1319;p16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20" name="Google Shape;1320;p166"/>
          <p:cNvPicPr preferRelativeResize="0"/>
          <p:nvPr/>
        </p:nvPicPr>
        <p:blipFill rotWithShape="1">
          <a:blip r:embed="rId3">
            <a:alphaModFix/>
          </a:blip>
          <a:srcRect l="4694" r="4685"/>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4"/>
        <p:cNvGrpSpPr/>
        <p:nvPr/>
      </p:nvGrpSpPr>
      <p:grpSpPr>
        <a:xfrm>
          <a:off x="0" y="0"/>
          <a:ext cx="0" cy="0"/>
          <a:chOff x="0" y="0"/>
          <a:chExt cx="0" cy="0"/>
        </a:xfrm>
      </p:grpSpPr>
      <p:sp>
        <p:nvSpPr>
          <p:cNvPr id="1325" name="Google Shape;1325;p16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Experiment with Cropping</a:t>
            </a:r>
            <a:endParaRPr sz="1800">
              <a:solidFill>
                <a:schemeClr val="dk2"/>
              </a:solidFill>
            </a:endParaRPr>
          </a:p>
        </p:txBody>
      </p:sp>
      <p:cxnSp>
        <p:nvCxnSpPr>
          <p:cNvPr id="1327" name="Google Shape;1327;p16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28" name="Google Shape;1328;p167"/>
          <p:cNvPicPr preferRelativeResize="0"/>
          <p:nvPr/>
        </p:nvPicPr>
        <p:blipFill rotWithShape="1">
          <a:blip r:embed="rId3">
            <a:alphaModFix/>
          </a:blip>
          <a:srcRect l="3462" t="4767" r="3453" b="4767"/>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2"/>
        <p:cNvGrpSpPr/>
        <p:nvPr/>
      </p:nvGrpSpPr>
      <p:grpSpPr>
        <a:xfrm>
          <a:off x="0" y="0"/>
          <a:ext cx="0" cy="0"/>
          <a:chOff x="0" y="0"/>
          <a:chExt cx="0" cy="0"/>
        </a:xfrm>
      </p:grpSpPr>
      <p:sp>
        <p:nvSpPr>
          <p:cNvPr id="1333" name="Google Shape;1333;p16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6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Experiment with Cropping</a:t>
            </a:r>
            <a:endParaRPr sz="1800">
              <a:solidFill>
                <a:schemeClr val="dk2"/>
              </a:solidFill>
            </a:endParaRPr>
          </a:p>
        </p:txBody>
      </p:sp>
      <p:cxnSp>
        <p:nvCxnSpPr>
          <p:cNvPr id="1335" name="Google Shape;1335;p16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36" name="Google Shape;1336;p168"/>
          <p:cNvPicPr preferRelativeResize="0"/>
          <p:nvPr/>
        </p:nvPicPr>
        <p:blipFill rotWithShape="1">
          <a:blip r:embed="rId3">
            <a:alphaModFix/>
          </a:blip>
          <a:srcRect l="2981" t="4304" r="2971" b="4304"/>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0"/>
        <p:cNvGrpSpPr/>
        <p:nvPr/>
      </p:nvGrpSpPr>
      <p:grpSpPr>
        <a:xfrm>
          <a:off x="0" y="0"/>
          <a:ext cx="0" cy="0"/>
          <a:chOff x="0" y="0"/>
          <a:chExt cx="0" cy="0"/>
        </a:xfrm>
      </p:grpSpPr>
      <p:sp>
        <p:nvSpPr>
          <p:cNvPr id="1341" name="Google Shape;1341;p16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Photography</a:t>
            </a:r>
            <a:endParaRPr sz="2000">
              <a:solidFill>
                <a:schemeClr val="dk2"/>
              </a:solidFill>
            </a:endParaRPr>
          </a:p>
          <a:p>
            <a:pPr marL="0" lvl="0" indent="0" algn="l" rtl="0">
              <a:spcBef>
                <a:spcPts val="0"/>
              </a:spcBef>
              <a:spcAft>
                <a:spcPts val="0"/>
              </a:spcAft>
              <a:buNone/>
            </a:pPr>
            <a:r>
              <a:rPr lang="en"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Experiment with Cropping</a:t>
            </a:r>
            <a:endParaRPr sz="1800">
              <a:solidFill>
                <a:schemeClr val="dk2"/>
              </a:solidFill>
            </a:endParaRPr>
          </a:p>
        </p:txBody>
      </p:sp>
      <p:cxnSp>
        <p:nvCxnSpPr>
          <p:cNvPr id="1343" name="Google Shape;1343;p16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44" name="Google Shape;1344;p169"/>
          <p:cNvPicPr preferRelativeResize="0"/>
          <p:nvPr/>
        </p:nvPicPr>
        <p:blipFill rotWithShape="1">
          <a:blip r:embed="rId3">
            <a:alphaModFix/>
          </a:blip>
          <a:srcRect l="3051" t="4371" r="3042" b="4371"/>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8"/>
        <p:cNvGrpSpPr/>
        <p:nvPr/>
      </p:nvGrpSpPr>
      <p:grpSpPr>
        <a:xfrm>
          <a:off x="0" y="0"/>
          <a:ext cx="0" cy="0"/>
          <a:chOff x="0" y="0"/>
          <a:chExt cx="0" cy="0"/>
        </a:xfrm>
      </p:grpSpPr>
      <p:sp>
        <p:nvSpPr>
          <p:cNvPr id="1349" name="Google Shape;1349;p17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Tips</a:t>
            </a:r>
            <a:endParaRPr sz="2000">
              <a:solidFill>
                <a:schemeClr val="dk2"/>
              </a:solidFill>
            </a:endParaRPr>
          </a:p>
        </p:txBody>
      </p:sp>
      <p:sp>
        <p:nvSpPr>
          <p:cNvPr id="1351" name="Google Shape;1351;p170"/>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2"/>
              </a:buClr>
              <a:buSzPts val="1600"/>
              <a:buChar char="●"/>
            </a:pPr>
            <a:r>
              <a:rPr lang="en" sz="1600" i="1">
                <a:solidFill>
                  <a:schemeClr val="accent2"/>
                </a:solidFill>
              </a:rPr>
              <a:t>Rule of Thirds</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Fill the Frame</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Leave breathing space all around</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Practice being steady..while being acrobatic</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Focus, Focus, Focus.........more Focus</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Avoid Portrait orientation</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Keep horizontal &amp; vertical lines in check</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Practice Cropping</a:t>
            </a:r>
            <a:endParaRPr sz="1600" i="1">
              <a:solidFill>
                <a:schemeClr val="accent2"/>
              </a:solidFill>
            </a:endParaRPr>
          </a:p>
          <a:p>
            <a:pPr marL="0" lvl="0" indent="0" algn="l" rtl="0">
              <a:spcBef>
                <a:spcPts val="0"/>
              </a:spcBef>
              <a:spcAft>
                <a:spcPts val="0"/>
              </a:spcAft>
              <a:buClr>
                <a:schemeClr val="dk2"/>
              </a:buClr>
              <a:buSzPts val="1100"/>
              <a:buFont typeface="Arial"/>
              <a:buNone/>
            </a:pPr>
            <a:endParaRPr sz="2400" i="1">
              <a:solidFill>
                <a:schemeClr val="accent2"/>
              </a:solidFill>
            </a:endParaRPr>
          </a:p>
          <a:p>
            <a:pPr marL="0" lvl="0" indent="0" algn="l" rtl="0">
              <a:spcBef>
                <a:spcPts val="0"/>
              </a:spcBef>
              <a:spcAft>
                <a:spcPts val="0"/>
              </a:spcAft>
              <a:buNone/>
            </a:pPr>
            <a:r>
              <a:rPr lang="en" sz="1600" i="1">
                <a:solidFill>
                  <a:schemeClr val="accent2"/>
                </a:solidFill>
              </a:rPr>
              <a:t>Get a well exposed &amp; perfectly sharp image that you can work with. You can never know what it may become.</a:t>
            </a:r>
            <a:endParaRPr sz="1500" b="0">
              <a:solidFill>
                <a:schemeClr val="dk2"/>
              </a:solidFill>
            </a:endParaRPr>
          </a:p>
        </p:txBody>
      </p:sp>
      <p:cxnSp>
        <p:nvCxnSpPr>
          <p:cNvPr id="1352" name="Google Shape;1352;p17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7"/>
        <p:cNvGrpSpPr/>
        <p:nvPr/>
      </p:nvGrpSpPr>
      <p:grpSpPr>
        <a:xfrm>
          <a:off x="0" y="0"/>
          <a:ext cx="0" cy="0"/>
          <a:chOff x="0" y="0"/>
          <a:chExt cx="0" cy="0"/>
        </a:xfrm>
      </p:grpSpPr>
      <p:sp>
        <p:nvSpPr>
          <p:cNvPr id="1358" name="Google Shape;1358;p17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1"/>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Resources</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rgbClr val="FF9900"/>
              </a:solidFill>
            </a:endParaRPr>
          </a:p>
        </p:txBody>
      </p:sp>
      <p:sp>
        <p:nvSpPr>
          <p:cNvPr id="1360" name="Google Shape;1360;p171"/>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Char char="●"/>
            </a:pPr>
            <a:r>
              <a:rPr lang="en" sz="1400" b="0" i="1" u="sng">
                <a:solidFill>
                  <a:srgbClr val="000000"/>
                </a:solidFill>
                <a:hlinkClick r:id="rId3">
                  <a:extLst>
                    <a:ext uri="{A12FA001-AC4F-418D-AE19-62706E023703}">
                      <ahyp:hlinkClr xmlns:ahyp="http://schemas.microsoft.com/office/drawing/2018/hyperlinkcolor" val="tx"/>
                    </a:ext>
                  </a:extLst>
                </a:hlinkClick>
              </a:rPr>
              <a:t>https://capturetheatlas.com/photography-basics/</a:t>
            </a:r>
            <a:r>
              <a:rPr lang="en" sz="1400" b="0" i="1">
                <a:solidFill>
                  <a:srgbClr val="000000"/>
                </a:solidFill>
              </a:rPr>
              <a:t> </a:t>
            </a:r>
            <a:endParaRPr sz="1400" b="0" i="1">
              <a:solidFill>
                <a:srgbClr val="000000"/>
              </a:solidFill>
            </a:endParaRPr>
          </a:p>
          <a:p>
            <a:pPr marL="457200" lvl="0" indent="-317500" algn="l" rtl="0">
              <a:spcBef>
                <a:spcPts val="0"/>
              </a:spcBef>
              <a:spcAft>
                <a:spcPts val="0"/>
              </a:spcAft>
              <a:buClr>
                <a:srgbClr val="000000"/>
              </a:buClr>
              <a:buSzPts val="1400"/>
              <a:buChar char="●"/>
            </a:pPr>
            <a:r>
              <a:rPr lang="en" sz="1400" b="0" i="1" u="sng">
                <a:solidFill>
                  <a:srgbClr val="000000"/>
                </a:solidFill>
                <a:hlinkClick r:id="rId4">
                  <a:extLst>
                    <a:ext uri="{A12FA001-AC4F-418D-AE19-62706E023703}">
                      <ahyp:hlinkClr xmlns:ahyp="http://schemas.microsoft.com/office/drawing/2018/hyperlinkcolor" val="tx"/>
                    </a:ext>
                  </a:extLst>
                </a:hlinkClick>
              </a:rPr>
              <a:t>https://petapixel.com/2016/09/14/20-composition-techniques-will-improve-photos/</a:t>
            </a:r>
            <a:endParaRPr sz="1400" b="0" i="1">
              <a:solidFill>
                <a:srgbClr val="000000"/>
              </a:solidFill>
            </a:endParaRPr>
          </a:p>
          <a:p>
            <a:pPr marL="457200" lvl="0" indent="-317500" algn="l" rtl="0">
              <a:spcBef>
                <a:spcPts val="0"/>
              </a:spcBef>
              <a:spcAft>
                <a:spcPts val="0"/>
              </a:spcAft>
              <a:buClr>
                <a:srgbClr val="000000"/>
              </a:buClr>
              <a:buSzPts val="1400"/>
              <a:buChar char="●"/>
            </a:pPr>
            <a:r>
              <a:rPr lang="en" sz="1400" b="0" i="1" u="sng">
                <a:solidFill>
                  <a:srgbClr val="000000"/>
                </a:solidFill>
                <a:hlinkClick r:id="rId5">
                  <a:extLst>
                    <a:ext uri="{A12FA001-AC4F-418D-AE19-62706E023703}">
                      <ahyp:hlinkClr xmlns:ahyp="http://schemas.microsoft.com/office/drawing/2018/hyperlinkcolor" val="tx"/>
                    </a:ext>
                  </a:extLst>
                </a:hlinkClick>
              </a:rPr>
              <a:t>http://www.canonoutsideofauto.ca/play/</a:t>
            </a:r>
            <a:endParaRPr sz="1400" b="0" i="1">
              <a:solidFill>
                <a:srgbClr val="000000"/>
              </a:solidFill>
            </a:endParaRPr>
          </a:p>
          <a:p>
            <a:pPr marL="457200" lvl="0" indent="-317500" algn="l" rtl="0">
              <a:spcBef>
                <a:spcPts val="0"/>
              </a:spcBef>
              <a:spcAft>
                <a:spcPts val="0"/>
              </a:spcAft>
              <a:buClr>
                <a:srgbClr val="000000"/>
              </a:buClr>
              <a:buSzPts val="1400"/>
              <a:buChar char="●"/>
            </a:pPr>
            <a:r>
              <a:rPr lang="en" sz="1400" b="0" i="1" u="sng">
                <a:solidFill>
                  <a:srgbClr val="000000"/>
                </a:solidFill>
                <a:hlinkClick r:id="rId6">
                  <a:extLst>
                    <a:ext uri="{A12FA001-AC4F-418D-AE19-62706E023703}">
                      <ahyp:hlinkClr xmlns:ahyp="http://schemas.microsoft.com/office/drawing/2018/hyperlinkcolor" val="tx"/>
                    </a:ext>
                  </a:extLst>
                </a:hlinkClick>
              </a:rPr>
              <a:t>http://www.andersenimages.com/tutorials/exposure-simulator/</a:t>
            </a:r>
            <a:endParaRPr sz="1400" b="0" i="1">
              <a:solidFill>
                <a:srgbClr val="000000"/>
              </a:solidFill>
            </a:endParaRPr>
          </a:p>
          <a:p>
            <a:pPr marL="457200" lvl="0" indent="-317500" algn="l" rtl="0">
              <a:spcBef>
                <a:spcPts val="0"/>
              </a:spcBef>
              <a:spcAft>
                <a:spcPts val="0"/>
              </a:spcAft>
              <a:buClr>
                <a:srgbClr val="000000"/>
              </a:buClr>
              <a:buSzPts val="1400"/>
              <a:buChar char="●"/>
            </a:pPr>
            <a:r>
              <a:rPr lang="en" sz="1400" b="0" i="1" u="sng">
                <a:solidFill>
                  <a:srgbClr val="000000"/>
                </a:solidFill>
                <a:hlinkClick r:id="rId7">
                  <a:extLst>
                    <a:ext uri="{A12FA001-AC4F-418D-AE19-62706E023703}">
                      <ahyp:hlinkClr xmlns:ahyp="http://schemas.microsoft.com/office/drawing/2018/hyperlinkcolor" val="tx"/>
                    </a:ext>
                  </a:extLst>
                </a:hlinkClick>
              </a:rPr>
              <a:t>http://photography-mapped.com/interact.html</a:t>
            </a:r>
            <a:endParaRPr sz="1400" b="0" i="1">
              <a:solidFill>
                <a:srgbClr val="000000"/>
              </a:solidFill>
            </a:endParaRPr>
          </a:p>
          <a:p>
            <a:pPr marL="457200" lvl="0" indent="-317500" algn="l" rtl="0">
              <a:spcBef>
                <a:spcPts val="0"/>
              </a:spcBef>
              <a:spcAft>
                <a:spcPts val="0"/>
              </a:spcAft>
              <a:buClr>
                <a:srgbClr val="000000"/>
              </a:buClr>
              <a:buSzPts val="1400"/>
              <a:buChar char="●"/>
            </a:pPr>
            <a:r>
              <a:rPr lang="en" sz="1400" b="0" i="1" u="sng">
                <a:solidFill>
                  <a:srgbClr val="000000"/>
                </a:solidFill>
                <a:hlinkClick r:id="rId8">
                  <a:extLst>
                    <a:ext uri="{A12FA001-AC4F-418D-AE19-62706E023703}">
                      <ahyp:hlinkClr xmlns:ahyp="http://schemas.microsoft.com/office/drawing/2018/hyperlinkcolor" val="tx"/>
                    </a:ext>
                  </a:extLst>
                </a:hlinkClick>
              </a:rPr>
              <a:t>https://dima.fi/exposure/</a:t>
            </a:r>
            <a:endParaRPr sz="1400" b="0" i="1">
              <a:solidFill>
                <a:srgbClr val="000000"/>
              </a:solidFill>
            </a:endParaRPr>
          </a:p>
          <a:p>
            <a:pPr marL="457200" lvl="0" indent="-317500" algn="l" rtl="0">
              <a:spcBef>
                <a:spcPts val="0"/>
              </a:spcBef>
              <a:spcAft>
                <a:spcPts val="0"/>
              </a:spcAft>
              <a:buClr>
                <a:srgbClr val="000000"/>
              </a:buClr>
              <a:buSzPts val="1400"/>
              <a:buChar char="●"/>
            </a:pPr>
            <a:r>
              <a:rPr lang="en" sz="1400" b="0" i="1">
                <a:solidFill>
                  <a:srgbClr val="000000"/>
                </a:solidFill>
              </a:rPr>
              <a:t>http://bethecamera.com/</a:t>
            </a:r>
            <a:endParaRPr sz="1400" b="0">
              <a:solidFill>
                <a:srgbClr val="000000"/>
              </a:solidFill>
            </a:endParaRPr>
          </a:p>
        </p:txBody>
      </p:sp>
      <p:cxnSp>
        <p:nvCxnSpPr>
          <p:cNvPr id="1361" name="Google Shape;1361;p17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6"/>
        <p:cNvGrpSpPr/>
        <p:nvPr/>
      </p:nvGrpSpPr>
      <p:grpSpPr>
        <a:xfrm>
          <a:off x="0" y="0"/>
          <a:ext cx="0" cy="0"/>
          <a:chOff x="0" y="0"/>
          <a:chExt cx="0" cy="0"/>
        </a:xfrm>
      </p:grpSpPr>
      <p:sp>
        <p:nvSpPr>
          <p:cNvPr id="1367" name="Google Shape;1367;p172"/>
          <p:cNvSpPr/>
          <p:nvPr/>
        </p:nvSpPr>
        <p:spPr>
          <a:xfrm>
            <a:off x="14137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2"/>
          <p:cNvSpPr txBox="1">
            <a:spLocks noGrp="1"/>
          </p:cNvSpPr>
          <p:nvPr>
            <p:ph type="ctrTitle"/>
          </p:nvPr>
        </p:nvSpPr>
        <p:spPr>
          <a:xfrm>
            <a:off x="18977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a:solidFill>
                  <a:srgbClr val="000000"/>
                </a:solidFill>
              </a:rPr>
              <a:t>Some of my humble shots.</a:t>
            </a:r>
            <a:endParaRPr sz="27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p28"/>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600" i="1">
                <a:solidFill>
                  <a:schemeClr val="accent2"/>
                </a:solidFill>
                <a:highlight>
                  <a:srgbClr val="FFFFFF"/>
                </a:highlight>
              </a:rPr>
              <a:t>"There have been great societies that did not use the wheel, but there have been no societies that did not tell stories.”</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marR="0" lvl="0" indent="0" algn="l" rtl="0">
              <a:lnSpc>
                <a:spcPct val="100000"/>
              </a:lnSpc>
              <a:spcBef>
                <a:spcPts val="0"/>
              </a:spcBef>
              <a:spcAft>
                <a:spcPts val="0"/>
              </a:spcAft>
              <a:buNone/>
            </a:pPr>
            <a:r>
              <a:rPr lang="en" sz="1500" b="0"/>
              <a:t>Ursula K. LeGuin</a:t>
            </a:r>
            <a:endParaRPr sz="2600" i="1">
              <a:solidFill>
                <a:schemeClr val="accent2"/>
              </a:solidFill>
              <a:highlight>
                <a:srgbClr val="FFFFFF"/>
              </a:highlight>
            </a:endParaRPr>
          </a:p>
        </p:txBody>
      </p:sp>
    </p:spTree>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3"/>
        <p:cNvGrpSpPr/>
        <p:nvPr/>
      </p:nvGrpSpPr>
      <p:grpSpPr>
        <a:xfrm>
          <a:off x="0" y="0"/>
          <a:ext cx="0" cy="0"/>
          <a:chOff x="0" y="0"/>
          <a:chExt cx="0" cy="0"/>
        </a:xfrm>
      </p:grpSpPr>
      <p:pic>
        <p:nvPicPr>
          <p:cNvPr id="1374" name="Google Shape;1374;p173"/>
          <p:cNvPicPr preferRelativeResize="0"/>
          <p:nvPr/>
        </p:nvPicPr>
        <p:blipFill>
          <a:blip r:embed="rId3">
            <a:alphaModFix/>
          </a:blip>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8"/>
        <p:cNvGrpSpPr/>
        <p:nvPr/>
      </p:nvGrpSpPr>
      <p:grpSpPr>
        <a:xfrm>
          <a:off x="0" y="0"/>
          <a:ext cx="0" cy="0"/>
          <a:chOff x="0" y="0"/>
          <a:chExt cx="0" cy="0"/>
        </a:xfrm>
      </p:grpSpPr>
      <p:pic>
        <p:nvPicPr>
          <p:cNvPr id="1379" name="Google Shape;1379;p174"/>
          <p:cNvPicPr preferRelativeResize="0"/>
          <p:nvPr/>
        </p:nvPicPr>
        <p:blipFill rotWithShape="1">
          <a:blip r:embed="rId3">
            <a:alphaModFix/>
          </a:blip>
          <a:srcRect/>
          <a:stretch/>
        </p:blipFill>
        <p:spPr>
          <a:xfrm>
            <a:off x="0" y="0"/>
            <a:ext cx="9152467" cy="5143501"/>
          </a:xfrm>
          <a:prstGeom prst="rect">
            <a:avLst/>
          </a:prstGeom>
          <a:noFill/>
          <a:ln>
            <a:noFill/>
          </a:ln>
        </p:spPr>
      </p:pic>
    </p:spTree>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3"/>
        <p:cNvGrpSpPr/>
        <p:nvPr/>
      </p:nvGrpSpPr>
      <p:grpSpPr>
        <a:xfrm>
          <a:off x="0" y="0"/>
          <a:ext cx="0" cy="0"/>
          <a:chOff x="0" y="0"/>
          <a:chExt cx="0" cy="0"/>
        </a:xfrm>
      </p:grpSpPr>
      <p:pic>
        <p:nvPicPr>
          <p:cNvPr id="1384" name="Google Shape;1384;p175"/>
          <p:cNvPicPr preferRelativeResize="0"/>
          <p:nvPr/>
        </p:nvPicPr>
        <p:blipFill rotWithShape="1">
          <a:blip r:embed="rId3">
            <a:alphaModFix/>
          </a:blip>
          <a:srcRect/>
          <a:stretch/>
        </p:blipFill>
        <p:spPr>
          <a:xfrm>
            <a:off x="0" y="0"/>
            <a:ext cx="9152467" cy="5143501"/>
          </a:xfrm>
          <a:prstGeom prst="rect">
            <a:avLst/>
          </a:prstGeom>
          <a:noFill/>
          <a:ln>
            <a:noFill/>
          </a:ln>
        </p:spPr>
      </p:pic>
    </p:spTree>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pic>
        <p:nvPicPr>
          <p:cNvPr id="1389" name="Google Shape;1389;p176"/>
          <p:cNvPicPr preferRelativeResize="0"/>
          <p:nvPr/>
        </p:nvPicPr>
        <p:blipFill rotWithShape="1">
          <a:blip r:embed="rId3">
            <a:alphaModFix/>
          </a:blip>
          <a:srcRect/>
          <a:stretch/>
        </p:blipFill>
        <p:spPr>
          <a:xfrm>
            <a:off x="0" y="0"/>
            <a:ext cx="9152467" cy="5143501"/>
          </a:xfrm>
          <a:prstGeom prst="rect">
            <a:avLst/>
          </a:prstGeom>
          <a:noFill/>
          <a:ln>
            <a:noFill/>
          </a:ln>
        </p:spPr>
      </p:pic>
    </p:spTree>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3"/>
        <p:cNvGrpSpPr/>
        <p:nvPr/>
      </p:nvGrpSpPr>
      <p:grpSpPr>
        <a:xfrm>
          <a:off x="0" y="0"/>
          <a:ext cx="0" cy="0"/>
          <a:chOff x="0" y="0"/>
          <a:chExt cx="0" cy="0"/>
        </a:xfrm>
      </p:grpSpPr>
      <p:pic>
        <p:nvPicPr>
          <p:cNvPr id="1394" name="Google Shape;1394;p177"/>
          <p:cNvPicPr preferRelativeResize="0"/>
          <p:nvPr/>
        </p:nvPicPr>
        <p:blipFill rotWithShape="1">
          <a:blip r:embed="rId3">
            <a:alphaModFix/>
          </a:blip>
          <a:srcRect l="1056" r="10133" b="9090"/>
          <a:stretch/>
        </p:blipFill>
        <p:spPr>
          <a:xfrm>
            <a:off x="0" y="0"/>
            <a:ext cx="9152467" cy="5143502"/>
          </a:xfrm>
          <a:prstGeom prst="rect">
            <a:avLst/>
          </a:prstGeom>
          <a:noFill/>
          <a:ln>
            <a:noFill/>
          </a:ln>
        </p:spPr>
      </p:pic>
    </p:spTree>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8"/>
        <p:cNvGrpSpPr/>
        <p:nvPr/>
      </p:nvGrpSpPr>
      <p:grpSpPr>
        <a:xfrm>
          <a:off x="0" y="0"/>
          <a:ext cx="0" cy="0"/>
          <a:chOff x="0" y="0"/>
          <a:chExt cx="0" cy="0"/>
        </a:xfrm>
      </p:grpSpPr>
      <p:pic>
        <p:nvPicPr>
          <p:cNvPr id="1399" name="Google Shape;1399;p178"/>
          <p:cNvPicPr preferRelativeResize="0"/>
          <p:nvPr/>
        </p:nvPicPr>
        <p:blipFill rotWithShape="1">
          <a:blip r:embed="rId3">
            <a:alphaModFix/>
          </a:blip>
          <a:srcRect l="3400" r="10280" b="9395"/>
          <a:stretch/>
        </p:blipFill>
        <p:spPr>
          <a:xfrm>
            <a:off x="0" y="0"/>
            <a:ext cx="9152467" cy="5143500"/>
          </a:xfrm>
          <a:prstGeom prst="rect">
            <a:avLst/>
          </a:prstGeom>
          <a:noFill/>
          <a:ln>
            <a:noFill/>
          </a:ln>
        </p:spPr>
      </p:pic>
    </p:spTree>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3"/>
        <p:cNvGrpSpPr/>
        <p:nvPr/>
      </p:nvGrpSpPr>
      <p:grpSpPr>
        <a:xfrm>
          <a:off x="0" y="0"/>
          <a:ext cx="0" cy="0"/>
          <a:chOff x="0" y="0"/>
          <a:chExt cx="0" cy="0"/>
        </a:xfrm>
      </p:grpSpPr>
      <p:pic>
        <p:nvPicPr>
          <p:cNvPr id="1404" name="Google Shape;1404;p179"/>
          <p:cNvPicPr preferRelativeResize="0"/>
          <p:nvPr/>
        </p:nvPicPr>
        <p:blipFill rotWithShape="1">
          <a:blip r:embed="rId3">
            <a:alphaModFix/>
          </a:blip>
          <a:srcRect/>
          <a:stretch/>
        </p:blipFill>
        <p:spPr>
          <a:xfrm>
            <a:off x="0" y="0"/>
            <a:ext cx="9152467" cy="5143501"/>
          </a:xfrm>
          <a:prstGeom prst="rect">
            <a:avLst/>
          </a:prstGeom>
          <a:noFill/>
          <a:ln>
            <a:noFill/>
          </a:ln>
        </p:spPr>
      </p:pic>
    </p:spTree>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8"/>
        <p:cNvGrpSpPr/>
        <p:nvPr/>
      </p:nvGrpSpPr>
      <p:grpSpPr>
        <a:xfrm>
          <a:off x="0" y="0"/>
          <a:ext cx="0" cy="0"/>
          <a:chOff x="0" y="0"/>
          <a:chExt cx="0" cy="0"/>
        </a:xfrm>
      </p:grpSpPr>
      <p:pic>
        <p:nvPicPr>
          <p:cNvPr id="1409" name="Google Shape;1409;p180"/>
          <p:cNvPicPr preferRelativeResize="0"/>
          <p:nvPr/>
        </p:nvPicPr>
        <p:blipFill rotWithShape="1">
          <a:blip r:embed="rId3">
            <a:alphaModFix/>
          </a:blip>
          <a:srcRect/>
          <a:stretch/>
        </p:blipFill>
        <p:spPr>
          <a:xfrm>
            <a:off x="0" y="0"/>
            <a:ext cx="9152467" cy="5143501"/>
          </a:xfrm>
          <a:prstGeom prst="rect">
            <a:avLst/>
          </a:prstGeom>
          <a:noFill/>
          <a:ln>
            <a:noFill/>
          </a:ln>
        </p:spPr>
      </p:pic>
    </p:spTree>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3"/>
        <p:cNvGrpSpPr/>
        <p:nvPr/>
      </p:nvGrpSpPr>
      <p:grpSpPr>
        <a:xfrm>
          <a:off x="0" y="0"/>
          <a:ext cx="0" cy="0"/>
          <a:chOff x="0" y="0"/>
          <a:chExt cx="0" cy="0"/>
        </a:xfrm>
      </p:grpSpPr>
      <p:pic>
        <p:nvPicPr>
          <p:cNvPr id="1414" name="Google Shape;1414;p181"/>
          <p:cNvPicPr preferRelativeResize="0"/>
          <p:nvPr/>
        </p:nvPicPr>
        <p:blipFill rotWithShape="1">
          <a:blip r:embed="rId3">
            <a:alphaModFix/>
          </a:blip>
          <a:srcRect/>
          <a:stretch/>
        </p:blipFill>
        <p:spPr>
          <a:xfrm>
            <a:off x="0" y="0"/>
            <a:ext cx="9152467" cy="5143501"/>
          </a:xfrm>
          <a:prstGeom prst="rect">
            <a:avLst/>
          </a:prstGeom>
          <a:noFill/>
          <a:ln>
            <a:noFill/>
          </a:ln>
        </p:spPr>
      </p:pic>
    </p:spTree>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8"/>
        <p:cNvGrpSpPr/>
        <p:nvPr/>
      </p:nvGrpSpPr>
      <p:grpSpPr>
        <a:xfrm>
          <a:off x="0" y="0"/>
          <a:ext cx="0" cy="0"/>
          <a:chOff x="0" y="0"/>
          <a:chExt cx="0" cy="0"/>
        </a:xfrm>
      </p:grpSpPr>
      <p:pic>
        <p:nvPicPr>
          <p:cNvPr id="1419" name="Google Shape;1419;p182"/>
          <p:cNvPicPr preferRelativeResize="0"/>
          <p:nvPr/>
        </p:nvPicPr>
        <p:blipFill rotWithShape="1">
          <a:blip r:embed="rId3">
            <a:alphaModFix/>
          </a:blip>
          <a:srcRect/>
          <a:stretch/>
        </p:blipFill>
        <p:spPr>
          <a:xfrm>
            <a:off x="0" y="0"/>
            <a:ext cx="9152467" cy="5143501"/>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sp>
        <p:nvSpPr>
          <p:cNvPr id="210" name="Google Shape;210;p29"/>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600" i="1">
                <a:solidFill>
                  <a:schemeClr val="accent2"/>
                </a:solidFill>
                <a:highlight>
                  <a:srgbClr val="FFFFFF"/>
                </a:highlight>
              </a:rPr>
              <a:t>"There have been great societies that did not use the wheel, but there have been no societies that did not tell stories.”</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marR="0" lvl="0" indent="0" algn="l" rtl="0">
              <a:lnSpc>
                <a:spcPct val="100000"/>
              </a:lnSpc>
              <a:spcBef>
                <a:spcPts val="0"/>
              </a:spcBef>
              <a:spcAft>
                <a:spcPts val="0"/>
              </a:spcAft>
              <a:buNone/>
            </a:pPr>
            <a:r>
              <a:rPr lang="en" sz="1500" b="0"/>
              <a:t>Ursula K. LeGuin</a:t>
            </a:r>
            <a:endParaRPr sz="2600" i="1">
              <a:solidFill>
                <a:schemeClr val="accent2"/>
              </a:solidFill>
              <a:highlight>
                <a:srgbClr val="FFFFFF"/>
              </a:highlight>
            </a:endParaRPr>
          </a:p>
        </p:txBody>
      </p:sp>
    </p:spTree>
  </p:cSld>
  <p:clrMapOvr>
    <a:masterClrMapping/>
  </p:clrMapOvr>
  <p:transition spd="med">
    <p:fade/>
  </p:transition>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3"/>
        <p:cNvGrpSpPr/>
        <p:nvPr/>
      </p:nvGrpSpPr>
      <p:grpSpPr>
        <a:xfrm>
          <a:off x="0" y="0"/>
          <a:ext cx="0" cy="0"/>
          <a:chOff x="0" y="0"/>
          <a:chExt cx="0" cy="0"/>
        </a:xfrm>
      </p:grpSpPr>
      <p:pic>
        <p:nvPicPr>
          <p:cNvPr id="1424" name="Google Shape;1424;p183"/>
          <p:cNvPicPr preferRelativeResize="0"/>
          <p:nvPr/>
        </p:nvPicPr>
        <p:blipFill rotWithShape="1">
          <a:blip r:embed="rId3">
            <a:alphaModFix/>
          </a:blip>
          <a:srcRect/>
          <a:stretch/>
        </p:blipFill>
        <p:spPr>
          <a:xfrm>
            <a:off x="0" y="0"/>
            <a:ext cx="9152467" cy="5143501"/>
          </a:xfrm>
          <a:prstGeom prst="rect">
            <a:avLst/>
          </a:prstGeom>
          <a:noFill/>
          <a:ln>
            <a:noFill/>
          </a:ln>
        </p:spPr>
      </p:pic>
    </p:spTree>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8"/>
        <p:cNvGrpSpPr/>
        <p:nvPr/>
      </p:nvGrpSpPr>
      <p:grpSpPr>
        <a:xfrm>
          <a:off x="0" y="0"/>
          <a:ext cx="0" cy="0"/>
          <a:chOff x="0" y="0"/>
          <a:chExt cx="0" cy="0"/>
        </a:xfrm>
      </p:grpSpPr>
      <p:sp>
        <p:nvSpPr>
          <p:cNvPr id="1429" name="Google Shape;1429;p184"/>
          <p:cNvSpPr/>
          <p:nvPr/>
        </p:nvSpPr>
        <p:spPr>
          <a:xfrm>
            <a:off x="24108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4"/>
          <p:cNvSpPr txBox="1">
            <a:spLocks noGrp="1"/>
          </p:cNvSpPr>
          <p:nvPr>
            <p:ph type="ctrTitle"/>
          </p:nvPr>
        </p:nvSpPr>
        <p:spPr>
          <a:xfrm>
            <a:off x="28948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Videography</a:t>
            </a:r>
            <a:endParaRPr sz="3600">
              <a:solidFill>
                <a:srgbClr val="000000"/>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5"/>
        <p:cNvGrpSpPr/>
        <p:nvPr/>
      </p:nvGrpSpPr>
      <p:grpSpPr>
        <a:xfrm>
          <a:off x="0" y="0"/>
          <a:ext cx="0" cy="0"/>
          <a:chOff x="0" y="0"/>
          <a:chExt cx="0" cy="0"/>
        </a:xfrm>
      </p:grpSpPr>
      <p:sp>
        <p:nvSpPr>
          <p:cNvPr id="1436" name="Google Shape;1436;p18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5"/>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r" rtl="0">
              <a:spcBef>
                <a:spcPts val="0"/>
              </a:spcBef>
              <a:spcAft>
                <a:spcPts val="0"/>
              </a:spcAft>
              <a:buClr>
                <a:schemeClr val="dk2"/>
              </a:buClr>
              <a:buSzPts val="1100"/>
              <a:buFont typeface="Arial"/>
              <a:buNone/>
            </a:pPr>
            <a:r>
              <a:rPr lang="en" sz="2000">
                <a:solidFill>
                  <a:srgbClr val="FF9900"/>
                </a:solidFill>
              </a:rPr>
              <a:t>Research</a:t>
            </a:r>
            <a:endParaRPr sz="2000">
              <a:solidFill>
                <a:srgbClr val="FF9900"/>
              </a:solidFill>
            </a:endParaRPr>
          </a:p>
        </p:txBody>
      </p:sp>
      <p:sp>
        <p:nvSpPr>
          <p:cNvPr id="1438" name="Google Shape;1438;p185"/>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First and foremost, do your research.</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Review as many as possible; and collect several examples of the “kind” of the videos (as reference &amp; inspiration) you like, relate to and would try to create (recreate).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Take notes on the frame, location, subject, props, lighting, technique, transitions, etc.</a:t>
            </a:r>
            <a:endParaRPr sz="1500" b="0">
              <a:solidFill>
                <a:srgbClr val="000000"/>
              </a:solidFill>
            </a:endParaRPr>
          </a:p>
        </p:txBody>
      </p:sp>
      <p:cxnSp>
        <p:nvCxnSpPr>
          <p:cNvPr id="1439" name="Google Shape;1439;p18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4"/>
        <p:cNvGrpSpPr/>
        <p:nvPr/>
      </p:nvGrpSpPr>
      <p:grpSpPr>
        <a:xfrm>
          <a:off x="0" y="0"/>
          <a:ext cx="0" cy="0"/>
          <a:chOff x="0" y="0"/>
          <a:chExt cx="0" cy="0"/>
        </a:xfrm>
      </p:grpSpPr>
      <p:sp>
        <p:nvSpPr>
          <p:cNvPr id="1445" name="Google Shape;1445;p18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6"/>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r" rtl="0">
              <a:spcBef>
                <a:spcPts val="0"/>
              </a:spcBef>
              <a:spcAft>
                <a:spcPts val="0"/>
              </a:spcAft>
              <a:buClr>
                <a:schemeClr val="dk2"/>
              </a:buClr>
              <a:buSzPts val="1100"/>
              <a:buFont typeface="Arial"/>
              <a:buNone/>
            </a:pPr>
            <a:r>
              <a:rPr lang="en" sz="2000">
                <a:solidFill>
                  <a:srgbClr val="FF9900"/>
                </a:solidFill>
              </a:rPr>
              <a:t>Equipment</a:t>
            </a:r>
            <a:endParaRPr sz="2000">
              <a:solidFill>
                <a:srgbClr val="FF9900"/>
              </a:solidFill>
            </a:endParaRPr>
          </a:p>
        </p:txBody>
      </p:sp>
      <p:sp>
        <p:nvSpPr>
          <p:cNvPr id="1447" name="Google Shape;1447;p186"/>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DSLR is not required, &amp; use your phone that you are most comfortable with.</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A tripod is highly recommended, &amp; a stabilizing gimbal would be perfect.</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Always use the main back camera for better quality footage.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Always shoot in landscape mode.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Turn on the overlay grid on your screen for very helpful guidance.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Always shoot at:</a:t>
            </a:r>
            <a:endParaRPr sz="1500" b="0">
              <a:solidFill>
                <a:srgbClr val="000000"/>
              </a:solidFill>
            </a:endParaRPr>
          </a:p>
          <a:p>
            <a:pPr marL="914400" marR="0" lvl="1" indent="-323850" algn="just" rtl="0">
              <a:lnSpc>
                <a:spcPct val="100000"/>
              </a:lnSpc>
              <a:spcBef>
                <a:spcPts val="0"/>
              </a:spcBef>
              <a:spcAft>
                <a:spcPts val="0"/>
              </a:spcAft>
              <a:buClr>
                <a:srgbClr val="000000"/>
              </a:buClr>
              <a:buSzPts val="1500"/>
              <a:buChar char="○"/>
            </a:pPr>
            <a:r>
              <a:rPr lang="en" sz="1500" b="0">
                <a:solidFill>
                  <a:srgbClr val="000000"/>
                </a:solidFill>
              </a:rPr>
              <a:t>1080 pixel resolution (no 720 or 4K pls)</a:t>
            </a:r>
            <a:endParaRPr sz="1500" b="0">
              <a:solidFill>
                <a:srgbClr val="000000"/>
              </a:solidFill>
            </a:endParaRPr>
          </a:p>
          <a:p>
            <a:pPr marL="914400" marR="0" lvl="1" indent="-323850" algn="just" rtl="0">
              <a:lnSpc>
                <a:spcPct val="100000"/>
              </a:lnSpc>
              <a:spcBef>
                <a:spcPts val="0"/>
              </a:spcBef>
              <a:spcAft>
                <a:spcPts val="0"/>
              </a:spcAft>
              <a:buClr>
                <a:srgbClr val="000000"/>
              </a:buClr>
              <a:buSzPts val="1500"/>
              <a:buChar char="○"/>
            </a:pPr>
            <a:r>
              <a:rPr lang="en" sz="1500" b="0">
                <a:solidFill>
                  <a:srgbClr val="000000"/>
                </a:solidFill>
              </a:rPr>
              <a:t>60 frames per second</a:t>
            </a:r>
            <a:endParaRPr sz="1500" b="0">
              <a:solidFill>
                <a:srgbClr val="000000"/>
              </a:solidFill>
            </a:endParaRPr>
          </a:p>
        </p:txBody>
      </p:sp>
      <p:cxnSp>
        <p:nvCxnSpPr>
          <p:cNvPr id="1448" name="Google Shape;1448;p18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3"/>
        <p:cNvGrpSpPr/>
        <p:nvPr/>
      </p:nvGrpSpPr>
      <p:grpSpPr>
        <a:xfrm>
          <a:off x="0" y="0"/>
          <a:ext cx="0" cy="0"/>
          <a:chOff x="0" y="0"/>
          <a:chExt cx="0" cy="0"/>
        </a:xfrm>
      </p:grpSpPr>
      <p:sp>
        <p:nvSpPr>
          <p:cNvPr id="1454" name="Google Shape;1454;p18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7"/>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r" rtl="0">
              <a:spcBef>
                <a:spcPts val="0"/>
              </a:spcBef>
              <a:spcAft>
                <a:spcPts val="0"/>
              </a:spcAft>
              <a:buClr>
                <a:schemeClr val="dk2"/>
              </a:buClr>
              <a:buSzPts val="1100"/>
              <a:buFont typeface="Arial"/>
              <a:buNone/>
            </a:pPr>
            <a:r>
              <a:rPr lang="en" sz="2000">
                <a:solidFill>
                  <a:srgbClr val="FF9900"/>
                </a:solidFill>
              </a:rPr>
              <a:t>Plan your Shoot</a:t>
            </a:r>
            <a:endParaRPr sz="2000">
              <a:solidFill>
                <a:srgbClr val="FF9900"/>
              </a:solidFill>
            </a:endParaRPr>
          </a:p>
        </p:txBody>
      </p:sp>
      <p:sp>
        <p:nvSpPr>
          <p:cNvPr id="1456" name="Google Shape;1456;p187"/>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lvl="0" indent="-323850" algn="just" rtl="0">
              <a:spcBef>
                <a:spcPts val="0"/>
              </a:spcBef>
              <a:spcAft>
                <a:spcPts val="0"/>
              </a:spcAft>
              <a:buClr>
                <a:schemeClr val="dk2"/>
              </a:buClr>
              <a:buSzPts val="1500"/>
              <a:buChar char="●"/>
            </a:pPr>
            <a:r>
              <a:rPr lang="en" sz="1500" b="0">
                <a:solidFill>
                  <a:schemeClr val="dk2"/>
                </a:solidFill>
              </a:rPr>
              <a:t>Try to plan, visualize &amp; document your full video production from start to finish.</a:t>
            </a:r>
            <a:endParaRPr sz="1500" b="0">
              <a:solidFill>
                <a:schemeClr val="dk2"/>
              </a:solidFill>
            </a:endParaRPr>
          </a:p>
          <a:p>
            <a:pPr marL="457200" lvl="0" indent="-323850" algn="just" rtl="0">
              <a:spcBef>
                <a:spcPts val="0"/>
              </a:spcBef>
              <a:spcAft>
                <a:spcPts val="0"/>
              </a:spcAft>
              <a:buClr>
                <a:schemeClr val="dk2"/>
              </a:buClr>
              <a:buSzPts val="1500"/>
              <a:buChar char="●"/>
            </a:pPr>
            <a:r>
              <a:rPr lang="en" sz="1500" b="0">
                <a:solidFill>
                  <a:schemeClr val="dk2"/>
                </a:solidFill>
              </a:rPr>
              <a:t>Create your own storyboard with casual illustrations of your scenes in sequence.</a:t>
            </a:r>
            <a:endParaRPr sz="1500" b="0">
              <a:solidFill>
                <a:schemeClr val="dk2"/>
              </a:solidFill>
            </a:endParaRPr>
          </a:p>
          <a:p>
            <a:pPr marL="457200" lvl="0" indent="-323850" algn="just" rtl="0">
              <a:spcBef>
                <a:spcPts val="0"/>
              </a:spcBef>
              <a:spcAft>
                <a:spcPts val="0"/>
              </a:spcAft>
              <a:buClr>
                <a:schemeClr val="dk2"/>
              </a:buClr>
              <a:buSzPts val="1500"/>
              <a:buChar char="●"/>
            </a:pPr>
            <a:r>
              <a:rPr lang="en" sz="1500" b="0">
                <a:solidFill>
                  <a:schemeClr val="dk2"/>
                </a:solidFill>
              </a:rPr>
              <a:t>Try to </a:t>
            </a:r>
            <a:r>
              <a:rPr lang="en" sz="1500">
                <a:solidFill>
                  <a:schemeClr val="dk2"/>
                </a:solidFill>
              </a:rPr>
              <a:t>pre-visualize</a:t>
            </a:r>
            <a:r>
              <a:rPr lang="en" sz="1500" b="0">
                <a:solidFill>
                  <a:schemeClr val="dk2"/>
                </a:solidFill>
              </a:rPr>
              <a:t> your final footage and </a:t>
            </a:r>
            <a:r>
              <a:rPr lang="en" sz="1500">
                <a:solidFill>
                  <a:schemeClr val="dk2"/>
                </a:solidFill>
              </a:rPr>
              <a:t>outline your desired shots</a:t>
            </a:r>
            <a:r>
              <a:rPr lang="en" sz="1500" b="0">
                <a:solidFill>
                  <a:schemeClr val="dk2"/>
                </a:solidFill>
              </a:rPr>
              <a:t>.</a:t>
            </a:r>
            <a:endParaRPr sz="1500" b="0">
              <a:solidFill>
                <a:schemeClr val="dk2"/>
              </a:solidFill>
            </a:endParaRPr>
          </a:p>
          <a:p>
            <a:pPr marL="457200" lvl="0" indent="-323850" algn="just" rtl="0">
              <a:spcBef>
                <a:spcPts val="0"/>
              </a:spcBef>
              <a:spcAft>
                <a:spcPts val="0"/>
              </a:spcAft>
              <a:buClr>
                <a:schemeClr val="dk2"/>
              </a:buClr>
              <a:buSzPts val="1500"/>
              <a:buChar char="●"/>
            </a:pPr>
            <a:r>
              <a:rPr lang="en" sz="1500" b="0">
                <a:solidFill>
                  <a:schemeClr val="dk2"/>
                </a:solidFill>
              </a:rPr>
              <a:t>This should guide you with the kind, duration and type (time lapse, slow motion) of footage you need to shoot.</a:t>
            </a:r>
            <a:endParaRPr sz="1500" b="0">
              <a:solidFill>
                <a:srgbClr val="000000"/>
              </a:solidFill>
            </a:endParaRPr>
          </a:p>
        </p:txBody>
      </p:sp>
      <p:cxnSp>
        <p:nvCxnSpPr>
          <p:cNvPr id="1457" name="Google Shape;1457;p18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2"/>
        <p:cNvGrpSpPr/>
        <p:nvPr/>
      </p:nvGrpSpPr>
      <p:grpSpPr>
        <a:xfrm>
          <a:off x="0" y="0"/>
          <a:ext cx="0" cy="0"/>
          <a:chOff x="0" y="0"/>
          <a:chExt cx="0" cy="0"/>
        </a:xfrm>
      </p:grpSpPr>
      <p:sp>
        <p:nvSpPr>
          <p:cNvPr id="1463" name="Google Shape;1463;p18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8"/>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r" rtl="0">
              <a:spcBef>
                <a:spcPts val="0"/>
              </a:spcBef>
              <a:spcAft>
                <a:spcPts val="0"/>
              </a:spcAft>
              <a:buClr>
                <a:schemeClr val="dk2"/>
              </a:buClr>
              <a:buSzPts val="1100"/>
              <a:buFont typeface="Arial"/>
              <a:buNone/>
            </a:pPr>
            <a:r>
              <a:rPr lang="en" sz="2000">
                <a:solidFill>
                  <a:srgbClr val="FF9900"/>
                </a:solidFill>
              </a:rPr>
              <a:t>Have good Lighting</a:t>
            </a:r>
            <a:endParaRPr sz="2000">
              <a:solidFill>
                <a:srgbClr val="FF9900"/>
              </a:solidFill>
            </a:endParaRPr>
          </a:p>
        </p:txBody>
      </p:sp>
      <p:sp>
        <p:nvSpPr>
          <p:cNvPr id="1465" name="Google Shape;1465;p188"/>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Photography is “drawing with light”, and bad lighting will create bad drawings.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Pay attention and plan your shoot with the light in mind, and adequately on &amp; around the subject.</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Try to maintain consistency in the lighting across the footage.</a:t>
            </a:r>
            <a:endParaRPr sz="1500" b="0">
              <a:solidFill>
                <a:srgbClr val="000000"/>
              </a:solidFill>
            </a:endParaRPr>
          </a:p>
        </p:txBody>
      </p:sp>
      <p:cxnSp>
        <p:nvCxnSpPr>
          <p:cNvPr id="1466" name="Google Shape;1466;p18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1"/>
        <p:cNvGrpSpPr/>
        <p:nvPr/>
      </p:nvGrpSpPr>
      <p:grpSpPr>
        <a:xfrm>
          <a:off x="0" y="0"/>
          <a:ext cx="0" cy="0"/>
          <a:chOff x="0" y="0"/>
          <a:chExt cx="0" cy="0"/>
        </a:xfrm>
      </p:grpSpPr>
      <p:sp>
        <p:nvSpPr>
          <p:cNvPr id="1472" name="Google Shape;1472;p18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9"/>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r" rtl="0">
              <a:spcBef>
                <a:spcPts val="0"/>
              </a:spcBef>
              <a:spcAft>
                <a:spcPts val="0"/>
              </a:spcAft>
              <a:buClr>
                <a:schemeClr val="dk2"/>
              </a:buClr>
              <a:buSzPts val="1100"/>
              <a:buFont typeface="Arial"/>
              <a:buNone/>
            </a:pPr>
            <a:r>
              <a:rPr lang="en" sz="2000">
                <a:solidFill>
                  <a:srgbClr val="FF9900"/>
                </a:solidFill>
              </a:rPr>
              <a:t>Pay Attention to the Background</a:t>
            </a:r>
            <a:endParaRPr sz="2000">
              <a:solidFill>
                <a:srgbClr val="FF9900"/>
              </a:solidFill>
            </a:endParaRPr>
          </a:p>
        </p:txBody>
      </p:sp>
      <p:sp>
        <p:nvSpPr>
          <p:cNvPr id="1474" name="Google Shape;1474;p189"/>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Don’t just film anywhere, &amp; make an effort to use a simple </a:t>
            </a:r>
            <a:r>
              <a:rPr lang="en" sz="1500" b="0">
                <a:solidFill>
                  <a:srgbClr val="000000"/>
                </a:solidFill>
                <a:uFill>
                  <a:noFill/>
                </a:uFill>
                <a:hlinkClick r:id="rId3">
                  <a:extLst>
                    <a:ext uri="{A12FA001-AC4F-418D-AE19-62706E023703}">
                      <ahyp:hlinkClr xmlns:ahyp="http://schemas.microsoft.com/office/drawing/2018/hyperlinkcolor" val="tx"/>
                    </a:ext>
                  </a:extLst>
                </a:hlinkClick>
              </a:rPr>
              <a:t>background</a:t>
            </a:r>
            <a:r>
              <a:rPr lang="en" sz="1500" b="0">
                <a:solidFill>
                  <a:srgbClr val="000000"/>
                </a:solidFill>
              </a:rPr>
              <a:t> or improve it by removing as much clutter as you can. </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The key is to minimize elements that will make the scene look cluttered and take attention away from your subject.</a:t>
            </a:r>
            <a:endParaRPr sz="1500" b="0">
              <a:solidFill>
                <a:srgbClr val="000000"/>
              </a:solidFill>
            </a:endParaRPr>
          </a:p>
        </p:txBody>
      </p:sp>
      <p:cxnSp>
        <p:nvCxnSpPr>
          <p:cNvPr id="1475" name="Google Shape;1475;p18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0"/>
        <p:cNvGrpSpPr/>
        <p:nvPr/>
      </p:nvGrpSpPr>
      <p:grpSpPr>
        <a:xfrm>
          <a:off x="0" y="0"/>
          <a:ext cx="0" cy="0"/>
          <a:chOff x="0" y="0"/>
          <a:chExt cx="0" cy="0"/>
        </a:xfrm>
      </p:grpSpPr>
      <p:sp>
        <p:nvSpPr>
          <p:cNvPr id="1481" name="Google Shape;1481;p19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90"/>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r" rtl="0">
              <a:spcBef>
                <a:spcPts val="0"/>
              </a:spcBef>
              <a:spcAft>
                <a:spcPts val="0"/>
              </a:spcAft>
              <a:buClr>
                <a:schemeClr val="dk2"/>
              </a:buClr>
              <a:buSzPts val="1100"/>
              <a:buFont typeface="Arial"/>
              <a:buNone/>
            </a:pPr>
            <a:r>
              <a:rPr lang="en" sz="2000">
                <a:solidFill>
                  <a:srgbClr val="FF9900"/>
                </a:solidFill>
              </a:rPr>
              <a:t>Frame</a:t>
            </a:r>
            <a:endParaRPr sz="2000">
              <a:solidFill>
                <a:srgbClr val="FF9900"/>
              </a:solidFill>
            </a:endParaRPr>
          </a:p>
          <a:p>
            <a:pPr marL="0" lvl="0" indent="0" algn="r" rtl="0">
              <a:spcBef>
                <a:spcPts val="0"/>
              </a:spcBef>
              <a:spcAft>
                <a:spcPts val="0"/>
              </a:spcAft>
              <a:buClr>
                <a:schemeClr val="dk2"/>
              </a:buClr>
              <a:buSzPts val="1100"/>
              <a:buFont typeface="Arial"/>
              <a:buNone/>
            </a:pPr>
            <a:r>
              <a:rPr lang="en" sz="2000">
                <a:solidFill>
                  <a:srgbClr val="FF9900"/>
                </a:solidFill>
              </a:rPr>
              <a:t>Frame</a:t>
            </a:r>
            <a:endParaRPr sz="2000">
              <a:solidFill>
                <a:srgbClr val="FF9900"/>
              </a:solidFill>
            </a:endParaRPr>
          </a:p>
          <a:p>
            <a:pPr marL="0" lvl="0" indent="0" algn="r" rtl="0">
              <a:spcBef>
                <a:spcPts val="0"/>
              </a:spcBef>
              <a:spcAft>
                <a:spcPts val="0"/>
              </a:spcAft>
              <a:buClr>
                <a:schemeClr val="dk2"/>
              </a:buClr>
              <a:buSzPts val="1100"/>
              <a:buFont typeface="Arial"/>
              <a:buNone/>
            </a:pPr>
            <a:r>
              <a:rPr lang="en" sz="2000">
                <a:solidFill>
                  <a:srgbClr val="FF9900"/>
                </a:solidFill>
              </a:rPr>
              <a:t>Frame</a:t>
            </a:r>
            <a:endParaRPr sz="2000">
              <a:solidFill>
                <a:srgbClr val="FF9900"/>
              </a:solidFill>
            </a:endParaRPr>
          </a:p>
        </p:txBody>
      </p:sp>
      <p:sp>
        <p:nvSpPr>
          <p:cNvPr id="1483" name="Google Shape;1483;p190"/>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Good videography involves more than just aiming your camera at your scene or subject, &amp; takes changing your camera’s framing in order to make the scene look aesthetically pleasing.</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See what you are going to shoot, and how it looks on screen, before you shoot.</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Experiment with angles, as the angles you use to capture your content have a huge influence on mood and perspective.</a:t>
            </a:r>
            <a:endParaRPr sz="1500" b="0">
              <a:solidFill>
                <a:srgbClr val="000000"/>
              </a:solidFill>
            </a:endParaRPr>
          </a:p>
        </p:txBody>
      </p:sp>
      <p:cxnSp>
        <p:nvCxnSpPr>
          <p:cNvPr id="1484" name="Google Shape;1484;p19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9"/>
        <p:cNvGrpSpPr/>
        <p:nvPr/>
      </p:nvGrpSpPr>
      <p:grpSpPr>
        <a:xfrm>
          <a:off x="0" y="0"/>
          <a:ext cx="0" cy="0"/>
          <a:chOff x="0" y="0"/>
          <a:chExt cx="0" cy="0"/>
        </a:xfrm>
      </p:grpSpPr>
      <p:sp>
        <p:nvSpPr>
          <p:cNvPr id="1490" name="Google Shape;1490;p19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91"/>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r" rtl="0">
              <a:spcBef>
                <a:spcPts val="0"/>
              </a:spcBef>
              <a:spcAft>
                <a:spcPts val="0"/>
              </a:spcAft>
              <a:buClr>
                <a:schemeClr val="dk2"/>
              </a:buClr>
              <a:buSzPts val="1100"/>
              <a:buFont typeface="Arial"/>
              <a:buNone/>
            </a:pPr>
            <a:r>
              <a:rPr lang="en" sz="2000">
                <a:solidFill>
                  <a:srgbClr val="FF9900"/>
                </a:solidFill>
              </a:rPr>
              <a:t>Use Manual Focus</a:t>
            </a:r>
            <a:endParaRPr sz="2000">
              <a:solidFill>
                <a:srgbClr val="FF9900"/>
              </a:solidFill>
            </a:endParaRPr>
          </a:p>
        </p:txBody>
      </p:sp>
      <p:sp>
        <p:nvSpPr>
          <p:cNvPr id="1492" name="Google Shape;1492;p191"/>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While the autofocus feature on your camera can be very handy, it can ruin your recording when it continuously goes in and out of focus while trying to locate your subject in the frame.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Use the exposure/focus lock on your smartphone or switch to manual focus on your standalone camera, so you can use your own eyes and set the focus yourself.</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Setting the focus also allows you to add cool effects to your video, such as with the use of the rack focus technique where you can focus on different objects successively (with the help of a shallow </a:t>
            </a:r>
            <a:r>
              <a:rPr lang="en" sz="1500" b="0">
                <a:solidFill>
                  <a:srgbClr val="000000"/>
                </a:solidFill>
                <a:uFill>
                  <a:noFill/>
                </a:uFill>
                <a:hlinkClick r:id="rId3">
                  <a:extLst>
                    <a:ext uri="{A12FA001-AC4F-418D-AE19-62706E023703}">
                      <ahyp:hlinkClr xmlns:ahyp="http://schemas.microsoft.com/office/drawing/2018/hyperlinkcolor" val="tx"/>
                    </a:ext>
                  </a:extLst>
                </a:hlinkClick>
              </a:rPr>
              <a:t>depth of field</a:t>
            </a:r>
            <a:r>
              <a:rPr lang="en" sz="1500" b="0">
                <a:solidFill>
                  <a:srgbClr val="000000"/>
                </a:solidFill>
              </a:rPr>
              <a:t> blurring everything else out) to direct your viewer’s attention. When used properly, it can be a very powerful tool for storytelling.</a:t>
            </a:r>
            <a:endParaRPr sz="1500" b="0">
              <a:solidFill>
                <a:srgbClr val="000000"/>
              </a:solidFill>
            </a:endParaRPr>
          </a:p>
        </p:txBody>
      </p:sp>
      <p:cxnSp>
        <p:nvCxnSpPr>
          <p:cNvPr id="1493" name="Google Shape;1493;p19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8"/>
        <p:cNvGrpSpPr/>
        <p:nvPr/>
      </p:nvGrpSpPr>
      <p:grpSpPr>
        <a:xfrm>
          <a:off x="0" y="0"/>
          <a:ext cx="0" cy="0"/>
          <a:chOff x="0" y="0"/>
          <a:chExt cx="0" cy="0"/>
        </a:xfrm>
      </p:grpSpPr>
      <p:pic>
        <p:nvPicPr>
          <p:cNvPr id="1499" name="Google Shape;1499;p192" descr="If your footage is looking shaky then these 6 handheld camera movements will instantly up your filmmaking and video production game! No need for any expensive equipment, no  steadicams, no  sliders or tripods. Just you, your camera.....and a camera strap &#10;&#10;SUBSCRIBE FOR MORE: http://www.youtube.com/learnonlinevideo&#10;&#10;MY VIDEO GEAR:&#10;Camera: https://geni.us/QkUT&#10;Favorite Lens: https://geni.us/cN7C&#10;Favorite Zoom Lens: https://geni.us/tJ4bB&#10;Favorite Cheap Lens: https://geni.us/o90y&#10;Video Mic: https://geni.us/nBscQ&#10;Wireless Mic: https://geni.us/deudrPp&#10;Cheap Mic: https://geni.us/KXYZG&#10;Tripod Head: https://geni.us/fytqrs&#10;Tripod: https://geni.us/lp55zco&#10;Camera bag: https://geni.us/i5OyxA&#10;Smartphone Gimbal: https://geni.us/xy2r8&#10;Weebill Gimbal: https://geni.us/vtP7Sb&#10;Drone: https://geni.us/fl1XF&#10;Camera Strap: https://geni.us/sSIh1T &#10;&#10;Watch more videos:&#10;Cinematic Phone Footage: https://www.youtube.com/watch?v=KPPL72QtV-k&#10;Shoot Handheld Video: https://www.youtube.com/watch?v=10ehGNI-4Yw&amp;t=24s&#10;Shoot Cinematic Videos: https://www.youtube.com/watch?v=-8gnU9szhsM&amp;t=36s&#10;Shoot EPIC Broll: https://www.youtube.com/watch?v=hV1PAObLzBY&#10;Leading lines: https://www.youtube.com/watch?v=j6AP49hI3e0&#10;How to shoot Travel Videos: https://www.youtube.com/watch?v=0q40gUXoJ2I&#10;Framing &amp; Composition: https://www.youtube.com/watch?v=nKM3jkEOpuE&#10;&#10;For business enquiries: steve@learnonlinevideo.co.uk&#10;&#10;Connect on social:&#10;Facebook: https://www.facebook.com/LearnOnlineVideo/&#10;Instagram: https://www.instagram.com/learnonlinevideo/" title="How To Shoot Handheld Video | 6 Easy Camera Move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9"/>
                                        </p:tgtEl>
                                        <p:attrNameLst>
                                          <p:attrName>style.visibility</p:attrName>
                                        </p:attrNameLst>
                                      </p:cBhvr>
                                      <p:to>
                                        <p:strVal val="visible"/>
                                      </p:to>
                                    </p:set>
                                    <p:animEffect transition="in" filter="fade">
                                      <p:cBhvr>
                                        <p:cTn id="7" dur="1000"/>
                                        <p:tgtEl>
                                          <p:spTgt spid="1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
        <p:cNvGrpSpPr/>
        <p:nvPr/>
      </p:nvGrpSpPr>
      <p:grpSpPr>
        <a:xfrm>
          <a:off x="0" y="0"/>
          <a:ext cx="0" cy="0"/>
          <a:chOff x="0" y="0"/>
          <a:chExt cx="0" cy="0"/>
        </a:xfrm>
      </p:grpSpPr>
      <p:sp>
        <p:nvSpPr>
          <p:cNvPr id="216" name="Google Shape;216;p30"/>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600" i="1">
                <a:solidFill>
                  <a:schemeClr val="accent2"/>
                </a:solidFill>
                <a:highlight>
                  <a:srgbClr val="FFFFFF"/>
                </a:highlight>
              </a:rPr>
              <a:t>“Storytelling is the most powerful way to put ideas into the world today.”</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marR="0" lvl="0" indent="0" algn="l" rtl="0">
              <a:lnSpc>
                <a:spcPct val="100000"/>
              </a:lnSpc>
              <a:spcBef>
                <a:spcPts val="0"/>
              </a:spcBef>
              <a:spcAft>
                <a:spcPts val="0"/>
              </a:spcAft>
              <a:buNone/>
            </a:pPr>
            <a:r>
              <a:rPr lang="en" sz="1500" b="0"/>
              <a:t>Robert McKee</a:t>
            </a:r>
            <a:endParaRPr sz="2600" i="1">
              <a:solidFill>
                <a:schemeClr val="accent2"/>
              </a:solidFill>
              <a:highlight>
                <a:srgbClr val="FFFFFF"/>
              </a:highlight>
            </a:endParaRPr>
          </a:p>
        </p:txBody>
      </p:sp>
    </p:spTree>
  </p:cSld>
  <p:clrMapOvr>
    <a:masterClrMapping/>
  </p:clrMapOvr>
  <p:transition spd="med">
    <p:fade/>
  </p:transition>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3"/>
        <p:cNvGrpSpPr/>
        <p:nvPr/>
      </p:nvGrpSpPr>
      <p:grpSpPr>
        <a:xfrm>
          <a:off x="0" y="0"/>
          <a:ext cx="0" cy="0"/>
          <a:chOff x="0" y="0"/>
          <a:chExt cx="0" cy="0"/>
        </a:xfrm>
      </p:grpSpPr>
      <p:pic>
        <p:nvPicPr>
          <p:cNvPr id="1504" name="Google Shape;1504;p193" descr="30 Day Free Music Trial with  Epidemic Sound here:&#10;https://share.epidemicsound.com/learnonlineJUN22&#10;50% OFF an Annual Personal Plan when you use the coupon code: LEARN50 at checkout&#10;&#10;GEAR USED IN THIS VIDEO (Amazon links):&#10;Phone: https://geni.us/4YehZ&#10;Gimbal: https://geni.us/9Ys1Z&#10;Wireless microphone: https://geni.us/deudrPp&#10;Camera Rig: https://geni.us/Iful&#10;Anamorphic lens: https://bit.ly/3yhAjT6 &#10;BTS Camera: https://geni.us/QkUT&#10;Lens: https://geni.us/lQXgL0k&#10;Tripod: https://geni.us/mizK7vb&#10;&#10;MY Smartphone LUT Pack (easily colour grade your footage):&#10;https://www.learnonlinevideo.co.uk&#10;&#10;How to Shoot a Hyperlapse: https://youtu.be/xy5My5Rh-zA&#10;&#10;This video was filmed at West Pentire in Cornwall, England. Here is more information on this location: https://tinyurl.com/33wy6n4p&#10;&#10;MORE FILMAKING TUTORIALS:&#10;Smartphone Gimbal Moves: https://www.youtube.com/watch?v=KoXV6JexQeY&amp;t=23s&#10;Cinematic Phone Footage: https://www.youtube.com/watch?v=KPPL72QtV-k&#10;10 Gimbal Moves: https://www.youtube.com/watch?v=pFW0hcmEYmM&#10;How to shoot Travel Videos: https://www.youtube.com/watch?v=0q40gUXoJ2I&#10;Framing &amp; Composition: https://www.youtube.com/watch?v=nKM3jkEOpuE&#10;&#10;SUBSCRIBE FOR MORE: http://www.youtube.com/learnonlinevideo&#10;&#10;OTHER VIDEO GEAR USED ON THIS CHANNEL:&#10;Camera: https://geni.us/QkUT&#10;Favorite Lens: https://geni.us/cN7C&#10;Favorite Zoom Lens: https://geni.us/tJ4bB&#10;Favorite Cheap Lens: https://geni.us/o90y&#10;Video Mic: https://geni.us/nBscQ&#10;Wireless Mic: https://geni.us/deudrPp&#10;Cheap Mic: https://geni.us/KXYZG&#10;Tripod Head: https://geni.us/fytqrs&#10;Tripod: https://geni.us/lp55zco&#10;Camera bag: https://geni.us/i5OyxA&#10;Smartphone Gimbal: https://geni.us/xy2r8&#10;Weebill Gimbal: https://geni.us/vtP7Sb&#10;Drone: https://geni.us/fl1XF&#10;Camera Strap: https://geni.us/sSIh1T&#10;&#10;For business enquiries: info@learnonlinevideo.co.uk&#10;&#10;CONNECT ON SOCIAL:&#10;Facebook: https://www.facebook.com/LearnOnlineVideo/&#10;Instagram: https://www.instagram.com/learnonlinevideo/&#10;Steve Wright Video on Instagram: https://www.instagram.com/stevewrightvideo/&#10;&#10;DISCLAIMER:&#10;Some of the  links above are affiliate links, where I earn a small commission if you purchase an item. This comes at NO additional cost to you but helps support this channel and enables me to make free content. Thanks watching and for your support." title="10 Mobile Videography Tips For Beginner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4"/>
                                        </p:tgtEl>
                                        <p:attrNameLst>
                                          <p:attrName>style.visibility</p:attrName>
                                        </p:attrNameLst>
                                      </p:cBhvr>
                                      <p:to>
                                        <p:strVal val="visible"/>
                                      </p:to>
                                    </p:set>
                                    <p:animEffect transition="in" filter="fade">
                                      <p:cBhvr>
                                        <p:cTn id="7" dur="1000"/>
                                        <p:tgtEl>
                                          <p:spTgt spid="1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8"/>
        <p:cNvGrpSpPr/>
        <p:nvPr/>
      </p:nvGrpSpPr>
      <p:grpSpPr>
        <a:xfrm>
          <a:off x="0" y="0"/>
          <a:ext cx="0" cy="0"/>
          <a:chOff x="0" y="0"/>
          <a:chExt cx="0" cy="0"/>
        </a:xfrm>
      </p:grpSpPr>
      <p:pic>
        <p:nvPicPr>
          <p:cNvPr id="1509" name="Google Shape;1509;p194" descr="In this video I will show you how to create cinematic gimbal moves with Dji OM 5.&#10;&#10;GEAR USED IN THIS VIDEO:&#10;&#10;iPhone 13 Pro Max ► https://geni.us/KpSL (Amazon)&#10;Dji OM 5 ► https://geni.us/GETuMaH (Amazon)&#10;&#10;JOIN the EPIC Smartphone Filmmaking Course Today!&#10;🎥📲  https://www.smartphonefilmmaking.com&#10;&#10;📕 FREE Beginners Guide to Smartphone Filmmaking ► https://www.smartphonefilmmaking.com/opt-in&#10;&#10;MY ESSENTIALS:&#10;MY LUT PRESETS! ► https://benettgraezer.com/shop/&#10;BEST MUSIC &amp; SFX (get 2 months free) ► https://bit.ly/2M4cN6a&#10;BEST STOCK FOOTAGE (get 2 months free) ► https://bit.ly/38D7xhy&#10;BEST LENSES FOR IPHONE, SANDMRAC! ► https://bit.ly/2KVxKzA&#10;BEST PRO IPHONE GEAR ► https://beastgrip.kckb.st/35e08339&#10;CHEAP SMARTPHONE ACCESSORIES ► https://bit.ly/37UxLgm&#10;BEST FCPX PLUGINS! ► https://motionvfx.sjv.io/g3RvB&#10;BEST VFX ELEMENTS! ► https://productioncrate.grsm.io/benettgrazer3383&#10;BEST SEO TOOL, TUBEBUDDY! ► https://www.tubebuddy.com/benettgraezer&#10;&#10;MY SMARTPHONE GEAR:&#10;► MAIN SMARTPHONE: https://geni.us/snK4u (Amazon)&#10;► FAVORITE GIMBAL: https://geni.us/IOC4e (Amazon)&#10;► BEST MICROPHONE: https://geni.us/T9kA (Amazon)&#10;► QUALITY POCKET LIGHT: https://geni.us/i2yn (Amazon)&#10;► BASIC TRIPOD: https://geni.us/fllTR (Amazon)&#10;► SMARTPHONE TRIPOD MOUNT ADAPTER: https://geni.us/U7jJapU (Amazon)&#10;► BEST FILTERS: https://geni.us/YE4B (Amazon) &#10;► BEST MINI TRIPOD FOR VLOGGING: https://geni.us/cjrPAZ (Amazon)&#10;► BEST FILMING APP: https://www.filmicpro.com&#10;► BEST EDITING APP: https://apple.co/3tDWBJX&#10;&#10;MY CAMERA GEAR:&#10;► MAIN CAMERA: https://geni.us/aBd6USu (Amazon)&#10;► SECOND CAMERA: https://geni.us/v0vT1zL (Amazon)&#10;► BEST ALL-AROUND LENS: https://geni.us/ACRM (Amazon)&#10;► MAIN LENS FOR &quot;TALKING HEAD&quot;: https://geni.us/ACRM (Amazon)&#10;► BEST GIMBAL: https://geni.us/OGVcpbj (Amazon)&#10;► BEST VIDEO LIGHT: https://geni.us/N6ABoca (Amazon)&#10;► SOFTBOX FOR VIDEO LIGHT: https://geni.us/vu5EVf (Amazon)&#10;► BEST MONITOR: https://geni.us/UtoDg (Amazon)&#10;► BEST WIRELESS MIC: https://geni.us/Bb0R (Amazon)&#10;► SHOTGUN MIC FOR INCREDIBLE AUDIO: https://geni.us/jpACk (Amazon)&#10;► MOTORIZED SLIDER: https://geni.us/GPsBpwH (Amazon)&#10;&#10;OTHER GEAR:&#10;► ENTIRE CAMERA GEAR: https://kit.co/BenettGraezer&#10;&#10;LETS CONNECT AND CHAT!&#10;► Subscribe here! ➝ http://www.youtube.com/c/benettgraeze...  &#10;► Facebook ➝ https://www.facebook.com/benettgraezer&#10;► Instagram ➝ http://www.instagram.com/benettgraezer&#10;► Twitter ➝ https://twitter.com/benettgraezer&#10;► Website ➝ http://www.benettgraezer.com&#10;&#10;ALL BUSINESS INQUIRES!&#10;► info@benettgraezer.com&#10;&#10;#filmmaking #creativity  #Inspiration&#10;&#10;Thanks for watching!&#10;&#10;DISCLAIMER&#10;Some of the links are affiliate links, where I earn a small commission if you click on the link and purchase an item. You are not obligated to do so, but it does help support this YouTube channel and allows me to continue to make videos for you. Thank you for your support!" title="How to Create Cinematic Gimbal Moves with DJI OM 5">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9"/>
                                        </p:tgtEl>
                                        <p:attrNameLst>
                                          <p:attrName>style.visibility</p:attrName>
                                        </p:attrNameLst>
                                      </p:cBhvr>
                                      <p:to>
                                        <p:strVal val="visible"/>
                                      </p:to>
                                    </p:set>
                                    <p:animEffect transition="in" filter="fade">
                                      <p:cBhvr>
                                        <p:cTn id="7"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3"/>
        <p:cNvGrpSpPr/>
        <p:nvPr/>
      </p:nvGrpSpPr>
      <p:grpSpPr>
        <a:xfrm>
          <a:off x="0" y="0"/>
          <a:ext cx="0" cy="0"/>
          <a:chOff x="0" y="0"/>
          <a:chExt cx="0" cy="0"/>
        </a:xfrm>
      </p:grpSpPr>
      <p:pic>
        <p:nvPicPr>
          <p:cNvPr id="1514" name="Google Shape;1514;p195" descr="Here you're gonna learn the top 10 handheld camera movements you need to know!&#10;&#10;Check out Daniel Schiffer's channel! https://www.youtube.com/channel/UCwjZLzqHYImv4oCJQcZ8Hig&#10;&#10;Music in this video from musicbed: http://share.mscbd.fm/thomasalexnorman​&#10;&#10;I also make music 😎 - Listen to my latest single 'Far Too Long' here: https://tomnorman.lnk.to/ftl&#10;&#10;And follow my music journey!&#10;Youtube: https://youtube.com/tomnormanmusic&#10;Instagram: https://instagram.com/toms.tracks&#10;&#10;Important note:&#10;My filmmaking courses are now permanently closed to the public. Please see this video for details/explanation: https://www.youtube.com/watch?v=ak6O-YxR1Yw&#10;I recognise however that many people weren't able to join in time - if you are still interested in purchasing the filmmaking training content, please email thomas@lifestylefilmblog.com for details." title="Top 10 HANDHELD Camera Moves For EPIC Shot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4"/>
                                        </p:tgtEl>
                                        <p:attrNameLst>
                                          <p:attrName>style.visibility</p:attrName>
                                        </p:attrNameLst>
                                      </p:cBhvr>
                                      <p:to>
                                        <p:strVal val="visible"/>
                                      </p:to>
                                    </p:set>
                                    <p:animEffect transition="in" filter="fade">
                                      <p:cBhvr>
                                        <p:cTn id="7" dur="1000"/>
                                        <p:tgtEl>
                                          <p:spTgt spid="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8"/>
        <p:cNvGrpSpPr/>
        <p:nvPr/>
      </p:nvGrpSpPr>
      <p:grpSpPr>
        <a:xfrm>
          <a:off x="0" y="0"/>
          <a:ext cx="0" cy="0"/>
          <a:chOff x="0" y="0"/>
          <a:chExt cx="0" cy="0"/>
        </a:xfrm>
      </p:grpSpPr>
      <p:pic>
        <p:nvPicPr>
          <p:cNvPr id="1519" name="Google Shape;1519;p196" descr="In the video, learn how to shoot 8 Creative Gimbal Transitions with your Smartphone! These simple tips will instantly take your films and videos to the next level!&#10;&#10;A Big thanks to Zhiyun for sending over the new ‘Smooth Q3’ gimbal to try out, it made getting these shots easy! Here is a link to more information on this gimbal: https://tinyurl.com/b4e5cas3&#10;&#10;HOW TO EDIT TRANSITIONS (Tutorial): https://youtu.be/fKyRaZIc_uc&#10;&#10;GEAR USED IN THIS VIDEO:&#10;Gimbal (On Amazon): https://geni.us/23srXE&#10;Gimbal (via Zhiyun): https://tinyurl.com/b4e5cas3&#10;Smartphone: https://geni.us/4pGqA&#10;Wireless Mics: https://geni.us/deudrPp&#10;My Hat :-) https://geni.us/tkIkN&#10;&#10;FREE MUSIC TRIAL HERE (Epidemic Sound)::&#10;http://share.epidemicsound.com/377FFr&#10;&#10;My 'CINEMATIC LUT PACK': https://www.learnonlinevideo.co.uk/&#10;&#10;WATCH MORE TUTORIALS:&#10;How to Shoot Smartphone Broll: https://youtu.be/gS9bl1xGcEA&#10;Hollywood Camera Moves WITH A PHONE!: https://youtu.be/xUPfQueUYps&#10;10 Gimbal Moves Tutorial: https://youtu.be/idFRHEbYp8Q&#10;&#10;Han Fisher on INSTAGRAM: https://www.instagram.com/hancfisher&#10;Learn Online Video on INSTAGRAM: https://www.instagram.com/learnonlinevideo&#10;&#10;SUBSCRIBE FOR MORE: http://www.youtube.com/learnonlinevideo&#10;&#10;MY VIDEO GEAR: (Amazon Links)&#10;Camera: https://geni.us/QkUT&#10;Favorite Lens: https://geni.us/cN7C&#10;Favorite Zoom Lens: https://geni.us/tJ4bB&#10;Favorite Cheap Lens: https://geni.us/o90y&#10;Video Mic: https://geni.us/nBscQ&#10;Wireless Mic: https://geni.us/deudrPp&#10;Cheap Mic: https://geni.us/KXYZG&#10;Tripod Head: https://geni.us/fytqrs&#10;Tripod: https://geni.us/lp55zco&#10;Camera bag: https://geni.us/i5OyxA&#10;&#10;WATCH MORE VIDEOS:&#10;Smartphone Gimbal Moves: https://www.youtube.com/watch?v=KoXV6JexQeY&amp;t=23s&#10;Cinematic Phone Footage: https://www.youtube.com/watch?v=KPPL72QtV-k&#10;10 Gimbal Moves: https://www.youtube.com/watch?v=pFW0hcmEYmM&#10;&#10;For business enquiries: steve@learnonlinevideo.co.uk&#10;&#10;Connect on social:&#10;Facebook: https://www.facebook.com/LearnOnlineVideo/&#10;Instagram: https://www.instagram.com/learnonlinevideo/&#10;Steve Wright Video on Instagram: https://www.instagram.com/stevewrightvideo/&#10;&#10;DISCLAIMER:&#10;Some of the  links above are affiliate links, where I earn a small commission if you purchase an item. This comes at NO additional cost to you but helps support this channel and enables me to make free content. Thanks watching and for your support." title="8 Smartphone Gimbal Transitions | Mobile Filmmaking Tips For Beginner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9"/>
                                        </p:tgtEl>
                                        <p:attrNameLst>
                                          <p:attrName>style.visibility</p:attrName>
                                        </p:attrNameLst>
                                      </p:cBhvr>
                                      <p:to>
                                        <p:strVal val="visible"/>
                                      </p:to>
                                    </p:set>
                                    <p:animEffect transition="in" filter="fade">
                                      <p:cBhvr>
                                        <p:cTn id="7" dur="1000"/>
                                        <p:tgtEl>
                                          <p:spTgt spid="1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3"/>
        <p:cNvGrpSpPr/>
        <p:nvPr/>
      </p:nvGrpSpPr>
      <p:grpSpPr>
        <a:xfrm>
          <a:off x="0" y="0"/>
          <a:ext cx="0" cy="0"/>
          <a:chOff x="0" y="0"/>
          <a:chExt cx="0" cy="0"/>
        </a:xfrm>
      </p:grpSpPr>
      <p:pic>
        <p:nvPicPr>
          <p:cNvPr id="1524" name="Google Shape;1524;p197" descr="7 CREATIVE GIMBAL MOVES - Epic SHOT IDEAS for CINEMATIC VIDEO - DJI RS3 - Camera Movement &#10;&#10;In this tutorial I share 7 Creative Gimbal Moves, epic shot ideas for cinematic video. I’m not just going to show you how to do it, I’m going to tell you WHY &amp; WHEN, what lenses to use and what your gimbal settings should be. Settings below in this description.&#10;&#10;=====================&#10;SUPPORT THE CHANNEL:&#10;=====================&#10;&#10;⚡️ LUTS I USE:&#10;https://bit.ly/3cqdikV&#10;Code “JAC” for a 15% discount&#10;&#10;⚡️ MOTION GRAPHICS for DaVinci Resolve: &#10;https://motionvfx.sjv.io/2re0ka &#10;&#10;⚡️ MUSIC: &#10;https://fm.pxf.io/vn35Qd &#10;Musicbed is the best place to get music for your films. Get your first month free when you purchase an annual subscription by using my coupon code JCRAFFORD at checkout.&#10;&#10;⚡️ FAVORITE SOUND DESIGN PACK: &#10;https://visual-tone.com/product/essential-flow-filmmaking-sound-effects/?ref=%40jacques_crafford Use my PROMO CODE: CRAFFORD15 for an additional 15% off!&#10;&#10;My Custom Settings on DJI RS3 (Works on Ronin-S &amp; RS2):&#10;&#10;Follow Speed: Custom&#10;Pan: 13&#10;Tilt: 13&#10;Roll: 12&#10;Deadband: Custom&#10;Pan: 2&#10;Tilt: 3&#10;Roll: 0&#10;&#10;Get your DJI RS3 here: https://amzn.to/3ntCAnN (Affiliate Link) &#10;&#10;==============&#10;THE GEAR I USE:&#10;==============&#10;&#10;SONY A7sIII:  https://amzn.to/3JBJ5yv&#10;SONY A7IV: https://amzn.to/3NgABPm&#10;FAVOURITE LENS: https://amzn.to/3tvPKVk&#10;EXTERNAL MONITOR: https://amzn.to/37TPFSZ&#10;MAIN LIGHT: https://amzn.to/3qw1nd0&#10;CAMERA RIG: https://amzn.to/3unnIuo&#10;CAMERA BAG: https://bit.ly/3g7juRr&#10;BEST ND FILTERS: https://amzn.to/37UBHjK&#10;GIMBAL: https://amzn.to/3ntCAnN  &#10;AUDIO: https://amzn.to/353tKrh&#10;TUBE LIGHTS: https://amzn.to/3twJah6&#10;&#10;All of the links above form part of AFFILIATE PROGRAMS which means I get a small commission at no extra cost to you.&#10;&#10;My FREE WEBINAR with Sony Alpha Universe will be LIVE on 26 July. Sign up for FREE to register for the event:&#10;https://alphauniverse-mea.com/register/?utm_source=youtube&amp;utm_medium=banner&amp;utm_campaign=AURegistrationJacque&amp;utm_id=Jacque&amp;utm_term=JacqEvent&#10;&#10;VIDEO CREDIT:&#10;&#10;Male Model: https://www.instagram.com/siegenthaler/&#10;Female Model: https://www.instagram.com/c.christiaanse/ &#10;BTS Video: Merijn Yestra https://www.instagram.com/merijn_yestra/ &amp; &#10;&#10;Musicbed SyncID:&#10;MB01TTYBG7VU3TJ" title="7 CREATIVE GIMBAL MOVES - Epic SHOT IDEAS for CINEMATIC VIDEO - DJI RS3 - Camera Movement">
            <a:hlinkClick r:id="rId3"/>
          </p:cNvPr>
          <p:cNvPicPr preferRelativeResize="0"/>
          <p:nvPr/>
        </p:nvPicPr>
        <p:blipFill>
          <a:blip r:embed="rId4">
            <a:alphaModFix/>
          </a:blip>
          <a:stretch>
            <a:fillRect/>
          </a:stretch>
        </p:blipFill>
        <p:spPr>
          <a:xfrm>
            <a:off x="48800" y="0"/>
            <a:ext cx="90952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4"/>
                                        </p:tgtEl>
                                        <p:attrNameLst>
                                          <p:attrName>style.visibility</p:attrName>
                                        </p:attrNameLst>
                                      </p:cBhvr>
                                      <p:to>
                                        <p:strVal val="visible"/>
                                      </p:to>
                                    </p:set>
                                    <p:animEffect transition="in" filter="fade">
                                      <p:cBhvr>
                                        <p:cTn id="7" dur="1000"/>
                                        <p:tgtEl>
                                          <p:spTgt spid="1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8"/>
        <p:cNvGrpSpPr/>
        <p:nvPr/>
      </p:nvGrpSpPr>
      <p:grpSpPr>
        <a:xfrm>
          <a:off x="0" y="0"/>
          <a:ext cx="0" cy="0"/>
          <a:chOff x="0" y="0"/>
          <a:chExt cx="0" cy="0"/>
        </a:xfrm>
      </p:grpSpPr>
      <p:sp>
        <p:nvSpPr>
          <p:cNvPr id="1529" name="Google Shape;1529;p19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8"/>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Resources</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rgbClr val="FF9900"/>
              </a:solidFill>
            </a:endParaRPr>
          </a:p>
        </p:txBody>
      </p:sp>
      <p:sp>
        <p:nvSpPr>
          <p:cNvPr id="1531" name="Google Shape;1531;p198"/>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lvl="0" indent="-317500" algn="just" rtl="0">
              <a:lnSpc>
                <a:spcPct val="110000"/>
              </a:lnSpc>
              <a:spcBef>
                <a:spcPts val="1800"/>
              </a:spcBef>
              <a:spcAft>
                <a:spcPts val="0"/>
              </a:spcAft>
              <a:buClr>
                <a:srgbClr val="000000"/>
              </a:buClr>
              <a:buSzPts val="1400"/>
              <a:buChar char="●"/>
            </a:pPr>
            <a:r>
              <a:rPr lang="en" sz="1400" b="0" u="sng">
                <a:solidFill>
                  <a:srgbClr val="000000"/>
                </a:solidFill>
                <a:hlinkClick r:id="rId3">
                  <a:extLst>
                    <a:ext uri="{A12FA001-AC4F-418D-AE19-62706E023703}">
                      <ahyp:hlinkClr xmlns:ahyp="http://schemas.microsoft.com/office/drawing/2018/hyperlinkcolor" val="tx"/>
                    </a:ext>
                  </a:extLst>
                </a:hlinkClick>
              </a:rPr>
              <a:t>https://www.studiobinder.com/blog/ultimate-guide-to-camera-shots/</a:t>
            </a:r>
            <a:endParaRPr sz="1400" b="0">
              <a:solidFill>
                <a:srgbClr val="000000"/>
              </a:solidFill>
            </a:endParaRPr>
          </a:p>
          <a:p>
            <a:pPr marL="457200" lvl="0" indent="-317500" algn="just" rtl="0">
              <a:lnSpc>
                <a:spcPct val="110000"/>
              </a:lnSpc>
              <a:spcBef>
                <a:spcPts val="0"/>
              </a:spcBef>
              <a:spcAft>
                <a:spcPts val="0"/>
              </a:spcAft>
              <a:buClr>
                <a:srgbClr val="000000"/>
              </a:buClr>
              <a:buSzPts val="1400"/>
              <a:buChar char="●"/>
            </a:pPr>
            <a:r>
              <a:rPr lang="en" sz="1400" b="0" u="sng">
                <a:solidFill>
                  <a:srgbClr val="000000"/>
                </a:solidFill>
                <a:hlinkClick r:id="rId4">
                  <a:extLst>
                    <a:ext uri="{A12FA001-AC4F-418D-AE19-62706E023703}">
                      <ahyp:hlinkClr xmlns:ahyp="http://schemas.microsoft.com/office/drawing/2018/hyperlinkcolor" val="tx"/>
                    </a:ext>
                  </a:extLst>
                </a:hlinkClick>
              </a:rPr>
              <a:t>https://www.adorama.com/alc/14-basic-cinematography-techniques-for-better-cinematic-shots/#Extreme-long-shot</a:t>
            </a:r>
            <a:endParaRPr sz="1500" b="0">
              <a:solidFill>
                <a:srgbClr val="000000"/>
              </a:solidFill>
            </a:endParaRPr>
          </a:p>
        </p:txBody>
      </p:sp>
      <p:cxnSp>
        <p:nvCxnSpPr>
          <p:cNvPr id="1532" name="Google Shape;1532;p19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7"/>
        <p:cNvGrpSpPr/>
        <p:nvPr/>
      </p:nvGrpSpPr>
      <p:grpSpPr>
        <a:xfrm>
          <a:off x="0" y="0"/>
          <a:ext cx="0" cy="0"/>
          <a:chOff x="0" y="0"/>
          <a:chExt cx="0" cy="0"/>
        </a:xfrm>
      </p:grpSpPr>
      <p:sp>
        <p:nvSpPr>
          <p:cNvPr id="1538" name="Google Shape;1538;p199"/>
          <p:cNvSpPr/>
          <p:nvPr/>
        </p:nvSpPr>
        <p:spPr>
          <a:xfrm>
            <a:off x="11029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99"/>
          <p:cNvSpPr txBox="1">
            <a:spLocks noGrp="1"/>
          </p:cNvSpPr>
          <p:nvPr>
            <p:ph type="ctrTitle"/>
          </p:nvPr>
        </p:nvSpPr>
        <p:spPr>
          <a:xfrm>
            <a:off x="1783575" y="2176950"/>
            <a:ext cx="75030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rPr>
              <a:t>Welcome to Metaverse Age Training Institute</a:t>
            </a:r>
            <a:endParaRPr sz="3600" dirty="0">
              <a:solidFill>
                <a:srgbClr val="000000"/>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4"/>
        <p:cNvGrpSpPr/>
        <p:nvPr/>
      </p:nvGrpSpPr>
      <p:grpSpPr>
        <a:xfrm>
          <a:off x="0" y="0"/>
          <a:ext cx="0" cy="0"/>
          <a:chOff x="0" y="0"/>
          <a:chExt cx="0" cy="0"/>
        </a:xfrm>
      </p:grpSpPr>
      <p:sp>
        <p:nvSpPr>
          <p:cNvPr id="1545" name="Google Shape;1545;p200"/>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00"/>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lvl="0" algn="just">
              <a:lnSpc>
                <a:spcPct val="110000"/>
              </a:lnSpc>
              <a:spcBef>
                <a:spcPts val="1800"/>
              </a:spcBef>
            </a:pPr>
            <a:r>
              <a:rPr lang="en" sz="1200" b="0" dirty="0">
                <a:solidFill>
                  <a:schemeClr val="dk2"/>
                </a:solidFill>
                <a:latin typeface="Montserrat"/>
                <a:ea typeface="Montserrat"/>
                <a:cs typeface="Montserrat"/>
                <a:sym typeface="Montserrat"/>
              </a:rPr>
              <a:t>In group of 5-6, shoot photos &amp; videos around the campus with the theme “</a:t>
            </a:r>
            <a:r>
              <a:rPr lang="en-US" sz="1200" b="0" dirty="0">
                <a:solidFill>
                  <a:schemeClr val="dk2"/>
                </a:solidFill>
                <a:latin typeface="Montserrat"/>
                <a:ea typeface="Montserrat"/>
                <a:cs typeface="Montserrat"/>
                <a:sym typeface="Montserrat"/>
              </a:rPr>
              <a:t>Welcome to Metaverse Age Training Institute</a:t>
            </a:r>
            <a:r>
              <a:rPr lang="en" sz="1200" b="0" dirty="0">
                <a:solidFill>
                  <a:schemeClr val="dk2"/>
                </a:solidFill>
                <a:latin typeface="Montserrat"/>
                <a:ea typeface="Montserrat"/>
                <a:cs typeface="Montserrat"/>
                <a:sym typeface="Montserrat"/>
              </a:rPr>
              <a:t>”.</a:t>
            </a:r>
            <a:endParaRPr sz="1200" b="0" dirty="0">
              <a:solidFill>
                <a:schemeClr val="dk2"/>
              </a:solidFill>
              <a:latin typeface="Montserrat"/>
              <a:ea typeface="Montserrat"/>
              <a:cs typeface="Montserrat"/>
              <a:sym typeface="Montserrat"/>
            </a:endParaRPr>
          </a:p>
          <a:p>
            <a:pPr marL="0" marR="0" lvl="0" indent="0" algn="just" rtl="0">
              <a:lnSpc>
                <a:spcPct val="110000"/>
              </a:lnSpc>
              <a:spcBef>
                <a:spcPts val="1800"/>
              </a:spcBef>
              <a:spcAft>
                <a:spcPts val="0"/>
              </a:spcAft>
              <a:buNone/>
            </a:pPr>
            <a:r>
              <a:rPr lang="en" sz="1200" dirty="0">
                <a:solidFill>
                  <a:schemeClr val="dk2"/>
                </a:solidFill>
                <a:latin typeface="Montserrat"/>
                <a:ea typeface="Montserrat"/>
                <a:cs typeface="Montserrat"/>
                <a:sym typeface="Montserrat"/>
              </a:rPr>
              <a:t>Guidelines:</a:t>
            </a:r>
            <a:endParaRPr sz="1200" dirty="0">
              <a:solidFill>
                <a:schemeClr val="dk2"/>
              </a:solidFill>
              <a:latin typeface="Montserrat"/>
              <a:ea typeface="Montserrat"/>
              <a:cs typeface="Montserrat"/>
              <a:sym typeface="Montserrat"/>
            </a:endParaRPr>
          </a:p>
          <a:p>
            <a:pPr marL="457200" marR="0" lvl="0" indent="-304800" algn="just" rtl="0">
              <a:lnSpc>
                <a:spcPct val="110000"/>
              </a:lnSpc>
              <a:spcBef>
                <a:spcPts val="1800"/>
              </a:spcBef>
              <a:spcAft>
                <a:spcPts val="0"/>
              </a:spcAft>
              <a:buClr>
                <a:schemeClr val="dk2"/>
              </a:buClr>
              <a:buSzPts val="1200"/>
              <a:buFont typeface="Montserrat"/>
              <a:buChar char="●"/>
            </a:pPr>
            <a:r>
              <a:rPr lang="en" sz="1200" b="0" dirty="0">
                <a:solidFill>
                  <a:schemeClr val="dk2"/>
                </a:solidFill>
                <a:latin typeface="Montserrat"/>
                <a:ea typeface="Montserrat"/>
                <a:cs typeface="Montserrat"/>
                <a:sym typeface="Montserrat"/>
              </a:rPr>
              <a:t>10-15 best photos</a:t>
            </a:r>
            <a:endParaRPr sz="1200" b="0" dirty="0">
              <a:solidFill>
                <a:schemeClr val="dk2"/>
              </a:solidFill>
              <a:latin typeface="Montserrat"/>
              <a:ea typeface="Montserrat"/>
              <a:cs typeface="Montserrat"/>
              <a:sym typeface="Montserrat"/>
            </a:endParaRPr>
          </a:p>
          <a:p>
            <a:pPr marL="457200" lvl="0" indent="-304800" algn="just" rtl="0">
              <a:lnSpc>
                <a:spcPct val="110000"/>
              </a:lnSpc>
              <a:spcBef>
                <a:spcPts val="0"/>
              </a:spcBef>
              <a:spcAft>
                <a:spcPts val="0"/>
              </a:spcAft>
              <a:buClr>
                <a:schemeClr val="dk2"/>
              </a:buClr>
              <a:buSzPts val="1200"/>
              <a:buFont typeface="Montserrat"/>
              <a:buChar char="●"/>
            </a:pPr>
            <a:r>
              <a:rPr lang="en" sz="1200" b="0" dirty="0">
                <a:solidFill>
                  <a:schemeClr val="dk2"/>
                </a:solidFill>
                <a:latin typeface="Montserrat"/>
                <a:ea typeface="Montserrat"/>
                <a:cs typeface="Montserrat"/>
                <a:sym typeface="Montserrat"/>
              </a:rPr>
              <a:t>10-15 very short, smooth &amp; slow swipes (1080-4K, 60 FPS)</a:t>
            </a:r>
            <a:endParaRPr sz="1200" b="0" dirty="0">
              <a:solidFill>
                <a:schemeClr val="dk2"/>
              </a:solidFill>
              <a:latin typeface="Montserrat"/>
              <a:ea typeface="Montserrat"/>
              <a:cs typeface="Montserrat"/>
              <a:sym typeface="Montserrat"/>
            </a:endParaRPr>
          </a:p>
          <a:p>
            <a:pPr marL="457200" marR="0" lvl="0" indent="-304800" algn="just" rtl="0">
              <a:lnSpc>
                <a:spcPct val="110000"/>
              </a:lnSpc>
              <a:spcBef>
                <a:spcPts val="0"/>
              </a:spcBef>
              <a:spcAft>
                <a:spcPts val="0"/>
              </a:spcAft>
              <a:buClr>
                <a:schemeClr val="dk2"/>
              </a:buClr>
              <a:buSzPts val="1200"/>
              <a:buFont typeface="Montserrat"/>
              <a:buChar char="●"/>
            </a:pPr>
            <a:r>
              <a:rPr lang="en" sz="1200" b="0" dirty="0">
                <a:solidFill>
                  <a:schemeClr val="dk2"/>
                </a:solidFill>
                <a:latin typeface="Montserrat"/>
                <a:ea typeface="Montserrat"/>
                <a:cs typeface="Montserrat"/>
                <a:sym typeface="Montserrat"/>
              </a:rPr>
              <a:t>Everything in </a:t>
            </a:r>
            <a:r>
              <a:rPr lang="en" sz="1200" dirty="0">
                <a:solidFill>
                  <a:schemeClr val="dk2"/>
                </a:solidFill>
                <a:latin typeface="Montserrat"/>
                <a:ea typeface="Montserrat"/>
                <a:cs typeface="Montserrat"/>
                <a:sym typeface="Montserrat"/>
              </a:rPr>
              <a:t>landscape in 16:9 format</a:t>
            </a:r>
            <a:endParaRPr sz="1200" dirty="0">
              <a:solidFill>
                <a:schemeClr val="dk2"/>
              </a:solidFill>
              <a:latin typeface="Montserrat"/>
              <a:ea typeface="Montserrat"/>
              <a:cs typeface="Montserrat"/>
              <a:sym typeface="Montserrat"/>
            </a:endParaRPr>
          </a:p>
          <a:p>
            <a:pPr marL="457200" marR="0" lvl="0" indent="-304800" algn="just" rtl="0">
              <a:lnSpc>
                <a:spcPct val="110000"/>
              </a:lnSpc>
              <a:spcBef>
                <a:spcPts val="0"/>
              </a:spcBef>
              <a:spcAft>
                <a:spcPts val="0"/>
              </a:spcAft>
              <a:buClr>
                <a:schemeClr val="dk2"/>
              </a:buClr>
              <a:buSzPts val="1200"/>
              <a:buFont typeface="Montserrat"/>
              <a:buChar char="●"/>
            </a:pPr>
            <a:r>
              <a:rPr lang="en" sz="1200" b="0" dirty="0">
                <a:solidFill>
                  <a:schemeClr val="dk2"/>
                </a:solidFill>
                <a:latin typeface="Montserrat"/>
                <a:ea typeface="Montserrat"/>
                <a:cs typeface="Montserrat"/>
                <a:sym typeface="Montserrat"/>
              </a:rPr>
              <a:t>Good combination of landscape (building, ground, rooms, labs, etc.) &amp; people (students, faculty, etc.)</a:t>
            </a:r>
            <a:endParaRPr sz="1200" b="0" dirty="0">
              <a:solidFill>
                <a:schemeClr val="dk2"/>
              </a:solidFill>
              <a:latin typeface="Montserrat"/>
              <a:ea typeface="Montserrat"/>
              <a:cs typeface="Montserrat"/>
              <a:sym typeface="Montserrat"/>
            </a:endParaRPr>
          </a:p>
          <a:p>
            <a:pPr marL="0" marR="0" lvl="0" indent="0" algn="just" rtl="0">
              <a:lnSpc>
                <a:spcPct val="110000"/>
              </a:lnSpc>
              <a:spcBef>
                <a:spcPts val="1800"/>
              </a:spcBef>
              <a:spcAft>
                <a:spcPts val="0"/>
              </a:spcAft>
              <a:buNone/>
            </a:pPr>
            <a:r>
              <a:rPr lang="en" sz="1200" dirty="0">
                <a:solidFill>
                  <a:srgbClr val="980000"/>
                </a:solidFill>
                <a:latin typeface="Montserrat"/>
                <a:ea typeface="Montserrat"/>
                <a:cs typeface="Montserrat"/>
                <a:sym typeface="Montserrat"/>
              </a:rPr>
              <a:t>Combine all short videos into a 1-2 minutes promo with a suitable tool (Filmora, DV Resolve, CapCut, etc.)</a:t>
            </a:r>
            <a:endParaRPr sz="1200" dirty="0">
              <a:solidFill>
                <a:srgbClr val="980000"/>
              </a:solidFill>
              <a:latin typeface="Montserrat"/>
              <a:ea typeface="Montserrat"/>
              <a:cs typeface="Montserrat"/>
              <a:sym typeface="Montserrat"/>
            </a:endParaRPr>
          </a:p>
          <a:p>
            <a:pPr marL="0" marR="0" lvl="0" indent="0" algn="just" rtl="0">
              <a:lnSpc>
                <a:spcPct val="110000"/>
              </a:lnSpc>
              <a:spcBef>
                <a:spcPts val="1800"/>
              </a:spcBef>
              <a:spcAft>
                <a:spcPts val="400"/>
              </a:spcAft>
              <a:buNone/>
            </a:pPr>
            <a:r>
              <a:rPr lang="en" sz="1200" b="0" i="1" dirty="0">
                <a:solidFill>
                  <a:srgbClr val="980000"/>
                </a:solidFill>
                <a:latin typeface="Montserrat"/>
                <a:ea typeface="Montserrat"/>
                <a:cs typeface="Montserrat"/>
                <a:sym typeface="Montserrat"/>
              </a:rPr>
              <a:t>All group images &amp; videos should be included in all individual SWAY Portfolio appropriately.</a:t>
            </a:r>
            <a:endParaRPr sz="1200" b="0" i="1" dirty="0">
              <a:solidFill>
                <a:srgbClr val="980000"/>
              </a:solidFill>
              <a:latin typeface="Montserrat"/>
              <a:ea typeface="Montserrat"/>
              <a:cs typeface="Montserrat"/>
              <a:sym typeface="Montserrat"/>
            </a:endParaRPr>
          </a:p>
        </p:txBody>
      </p:sp>
      <p:cxnSp>
        <p:nvCxnSpPr>
          <p:cNvPr id="1547" name="Google Shape;1547;p20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549" name="Google Shape;1549;p200"/>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000000"/>
                </a:solidFill>
              </a:rPr>
              <a:t>Photography</a:t>
            </a:r>
            <a:endParaRPr sz="2000" dirty="0">
              <a:solidFill>
                <a:srgbClr val="000000"/>
              </a:solidFill>
            </a:endParaRPr>
          </a:p>
          <a:p>
            <a:pPr marL="0" lvl="0" indent="0" algn="l" rtl="0">
              <a:spcBef>
                <a:spcPts val="0"/>
              </a:spcBef>
              <a:spcAft>
                <a:spcPts val="0"/>
              </a:spcAft>
              <a:buNone/>
            </a:pPr>
            <a:r>
              <a:rPr lang="en" sz="2000" dirty="0">
                <a:solidFill>
                  <a:srgbClr val="000000"/>
                </a:solidFill>
              </a:rPr>
              <a:t>Videography</a:t>
            </a:r>
            <a:endParaRPr sz="2000" dirty="0">
              <a:solidFill>
                <a:srgbClr val="000000"/>
              </a:solidFill>
            </a:endParaRPr>
          </a:p>
          <a:p>
            <a:pPr marL="0" lvl="0" indent="0" algn="l" rtl="0">
              <a:spcBef>
                <a:spcPts val="0"/>
              </a:spcBef>
              <a:spcAft>
                <a:spcPts val="0"/>
              </a:spcAft>
              <a:buNone/>
            </a:pPr>
            <a:r>
              <a:rPr lang="en" sz="2000" dirty="0">
                <a:solidFill>
                  <a:srgbClr val="000000"/>
                </a:solidFill>
              </a:rPr>
              <a:t>Project | MV</a:t>
            </a:r>
            <a:endParaRPr sz="2000" dirty="0">
              <a:solidFill>
                <a:srgbClr val="000000"/>
              </a:solidFill>
            </a:endParaRPr>
          </a:p>
        </p:txBody>
      </p:sp>
    </p:spTree>
  </p:cSld>
  <p:clrMapOvr>
    <a:masterClrMapping/>
  </p:clrMapOvr>
  <p:transition spd="med">
    <p:fade/>
  </p:transition>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3"/>
        <p:cNvGrpSpPr/>
        <p:nvPr/>
      </p:nvGrpSpPr>
      <p:grpSpPr>
        <a:xfrm>
          <a:off x="0" y="0"/>
          <a:ext cx="0" cy="0"/>
          <a:chOff x="0" y="0"/>
          <a:chExt cx="0" cy="0"/>
        </a:xfrm>
      </p:grpSpPr>
      <p:sp>
        <p:nvSpPr>
          <p:cNvPr id="1554" name="Google Shape;1554;p201"/>
          <p:cNvSpPr/>
          <p:nvPr/>
        </p:nvSpPr>
        <p:spPr>
          <a:xfrm>
            <a:off x="5882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01"/>
          <p:cNvSpPr txBox="1">
            <a:spLocks noGrp="1"/>
          </p:cNvSpPr>
          <p:nvPr>
            <p:ph type="ctrTitle"/>
          </p:nvPr>
        </p:nvSpPr>
        <p:spPr>
          <a:xfrm>
            <a:off x="14975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Interactive Storytelling</a:t>
            </a:r>
            <a:endParaRPr sz="3600">
              <a:solidFill>
                <a:srgbClr val="000000"/>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0"/>
        <p:cNvGrpSpPr/>
        <p:nvPr/>
      </p:nvGrpSpPr>
      <p:grpSpPr>
        <a:xfrm>
          <a:off x="0" y="0"/>
          <a:ext cx="0" cy="0"/>
          <a:chOff x="0" y="0"/>
          <a:chExt cx="0" cy="0"/>
        </a:xfrm>
      </p:grpSpPr>
      <p:sp>
        <p:nvSpPr>
          <p:cNvPr id="1561" name="Google Shape;1561;p20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0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Interactive Storytelling</a:t>
            </a:r>
            <a:endParaRPr sz="2000">
              <a:solidFill>
                <a:srgbClr val="000000"/>
              </a:solidFill>
            </a:endParaRPr>
          </a:p>
        </p:txBody>
      </p:sp>
      <p:sp>
        <p:nvSpPr>
          <p:cNvPr id="1563" name="Google Shape;1563;p202"/>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rgbClr val="000000"/>
                </a:solidFill>
              </a:rPr>
              <a:t>Interactive storytelling uses technology to captivate the user on multiple levels, engaging as many of the senses as possible, in order to create a unique experience that stands out over traditional forms of content.</a:t>
            </a:r>
            <a:endParaRPr sz="1500" b="0">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 sz="1500" b="0">
                <a:solidFill>
                  <a:srgbClr val="000000"/>
                </a:solidFill>
              </a:rPr>
              <a:t>If done right, viewers forget they’re reading text, listening to sound effects, looking at visuals and scrolling down all at the same time and begin to experience it as a whole.</a:t>
            </a:r>
            <a:endParaRPr sz="1500" b="0">
              <a:solidFill>
                <a:srgbClr val="000000"/>
              </a:solidFill>
            </a:endParaRPr>
          </a:p>
        </p:txBody>
      </p:sp>
      <p:cxnSp>
        <p:nvCxnSpPr>
          <p:cNvPr id="1564" name="Google Shape;1564;p20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
        <p:cNvGrpSpPr/>
        <p:nvPr/>
      </p:nvGrpSpPr>
      <p:grpSpPr>
        <a:xfrm>
          <a:off x="0" y="0"/>
          <a:ext cx="0" cy="0"/>
          <a:chOff x="0" y="0"/>
          <a:chExt cx="0" cy="0"/>
        </a:xfrm>
      </p:grpSpPr>
      <p:sp>
        <p:nvSpPr>
          <p:cNvPr id="221" name="Google Shape;221;p3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We</a:t>
            </a:r>
            <a:endParaRPr sz="2000">
              <a:solidFill>
                <a:srgbClr val="000000"/>
              </a:solidFill>
            </a:endParaRPr>
          </a:p>
          <a:p>
            <a:pPr marL="0" lvl="0" indent="0" algn="l" rtl="0">
              <a:spcBef>
                <a:spcPts val="0"/>
              </a:spcBef>
              <a:spcAft>
                <a:spcPts val="0"/>
              </a:spcAft>
              <a:buNone/>
            </a:pPr>
            <a:r>
              <a:rPr lang="en" sz="2000">
                <a:solidFill>
                  <a:srgbClr val="000000"/>
                </a:solidFill>
              </a:rPr>
              <a:t>Humans</a:t>
            </a:r>
            <a:endParaRPr sz="2000">
              <a:solidFill>
                <a:srgbClr val="000000"/>
              </a:solidFill>
            </a:endParaRPr>
          </a:p>
        </p:txBody>
      </p:sp>
      <p:cxnSp>
        <p:nvCxnSpPr>
          <p:cNvPr id="223" name="Google Shape;223;p3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24" name="Google Shape;224;p31"/>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The Heider-Simmel Animation (1994)</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None/>
            </a:pPr>
            <a:r>
              <a:rPr lang="en" sz="1500" b="0">
                <a:solidFill>
                  <a:srgbClr val="000000"/>
                </a:solidFill>
              </a:rPr>
              <a:t>An Experimental Study of Apparent Behavior</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r>
              <a:rPr lang="en" sz="1000" b="0" i="1">
                <a:solidFill>
                  <a:srgbClr val="000000"/>
                </a:solidFill>
                <a:uFill>
                  <a:noFill/>
                </a:uFill>
                <a:hlinkClick r:id="rId3">
                  <a:extLst>
                    <a:ext uri="{A12FA001-AC4F-418D-AE19-62706E023703}">
                      <ahyp:hlinkClr xmlns:ahyp="http://schemas.microsoft.com/office/drawing/2018/hyperlinkcolor" val="tx"/>
                    </a:ext>
                  </a:extLst>
                </a:hlinkClick>
              </a:rPr>
              <a:t>https://confluence.gallatin.nyu.edu/sections/creative-non-fiction/the-storytelling-animal</a:t>
            </a:r>
            <a:endParaRPr sz="1000" b="0" i="1">
              <a:solidFill>
                <a:srgbClr val="000000"/>
              </a:solidFill>
            </a:endParaRPr>
          </a:p>
        </p:txBody>
      </p:sp>
      <p:pic>
        <p:nvPicPr>
          <p:cNvPr id="225" name="Google Shape;225;p31"/>
          <p:cNvPicPr preferRelativeResize="0"/>
          <p:nvPr/>
        </p:nvPicPr>
        <p:blipFill rotWithShape="1">
          <a:blip r:embed="rId4">
            <a:alphaModFix/>
          </a:blip>
          <a:srcRect l="4373" r="18089"/>
          <a:stretch/>
        </p:blipFill>
        <p:spPr>
          <a:xfrm>
            <a:off x="2551100" y="267000"/>
            <a:ext cx="6353901" cy="4609499"/>
          </a:xfrm>
          <a:prstGeom prst="rect">
            <a:avLst/>
          </a:prstGeom>
          <a:noFill/>
          <a:ln>
            <a:noFill/>
          </a:ln>
        </p:spPr>
      </p:pic>
    </p:spTree>
  </p:cSld>
  <p:clrMapOvr>
    <a:masterClrMapping/>
  </p:clrMapOvr>
  <p:transition spd="med">
    <p:fade/>
  </p:transition>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9"/>
        <p:cNvGrpSpPr/>
        <p:nvPr/>
      </p:nvGrpSpPr>
      <p:grpSpPr>
        <a:xfrm>
          <a:off x="0" y="0"/>
          <a:ext cx="0" cy="0"/>
          <a:chOff x="0" y="0"/>
          <a:chExt cx="0" cy="0"/>
        </a:xfrm>
      </p:grpSpPr>
      <p:sp>
        <p:nvSpPr>
          <p:cNvPr id="1571" name="Google Shape;1571;p203"/>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chemeClr val="accent2"/>
                </a:solidFill>
              </a:rPr>
              <a:t>In Interactive Storytelling the audience vanishes…</a:t>
            </a:r>
            <a:endParaRPr i="1">
              <a:solidFill>
                <a:schemeClr val="accent2"/>
              </a:solidFill>
            </a:endParaRPr>
          </a:p>
          <a:p>
            <a:pPr marL="0" lvl="0" indent="0" algn="l" rtl="0">
              <a:spcBef>
                <a:spcPts val="0"/>
              </a:spcBef>
              <a:spcAft>
                <a:spcPts val="0"/>
              </a:spcAft>
              <a:buNone/>
            </a:pPr>
            <a:endParaRPr i="1">
              <a:solidFill>
                <a:schemeClr val="accent2"/>
              </a:solidFill>
            </a:endParaRPr>
          </a:p>
          <a:p>
            <a:pPr marL="0" lvl="0" indent="0" algn="l" rtl="0">
              <a:spcBef>
                <a:spcPts val="0"/>
              </a:spcBef>
              <a:spcAft>
                <a:spcPts val="0"/>
              </a:spcAft>
              <a:buNone/>
            </a:pPr>
            <a:r>
              <a:rPr lang="en" sz="2500" b="0" i="1">
                <a:solidFill>
                  <a:srgbClr val="000000"/>
                </a:solidFill>
              </a:rPr>
              <a:t>Carolyn Miller</a:t>
            </a:r>
            <a:endParaRPr sz="2500" b="0" i="1">
              <a:solidFill>
                <a:srgbClr val="000000"/>
              </a:solidFill>
            </a:endParaRPr>
          </a:p>
        </p:txBody>
      </p:sp>
    </p:spTree>
  </p:cSld>
  <p:clrMapOvr>
    <a:masterClrMapping/>
  </p:clrMapOvr>
  <p:transition spd="med">
    <p:fade/>
  </p:transition>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5"/>
        <p:cNvGrpSpPr/>
        <p:nvPr/>
      </p:nvGrpSpPr>
      <p:grpSpPr>
        <a:xfrm>
          <a:off x="0" y="0"/>
          <a:ext cx="0" cy="0"/>
          <a:chOff x="0" y="0"/>
          <a:chExt cx="0" cy="0"/>
        </a:xfrm>
      </p:grpSpPr>
      <p:sp>
        <p:nvSpPr>
          <p:cNvPr id="1576" name="Google Shape;1576;p20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4"/>
          <p:cNvSpPr txBox="1">
            <a:spLocks noGrp="1"/>
          </p:cNvSpPr>
          <p:nvPr>
            <p:ph type="ctrTitle"/>
          </p:nvPr>
        </p:nvSpPr>
        <p:spPr>
          <a:xfrm>
            <a:off x="364700" y="462450"/>
            <a:ext cx="1834200" cy="12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5 Elements of Digital </a:t>
            </a:r>
            <a:endParaRPr sz="2000">
              <a:solidFill>
                <a:srgbClr val="000000"/>
              </a:solidFill>
            </a:endParaRPr>
          </a:p>
          <a:p>
            <a:pPr marL="0" lvl="0" indent="0" algn="l" rtl="0">
              <a:spcBef>
                <a:spcPts val="0"/>
              </a:spcBef>
              <a:spcAft>
                <a:spcPts val="0"/>
              </a:spcAft>
              <a:buNone/>
            </a:pPr>
            <a:r>
              <a:rPr lang="en" sz="2000">
                <a:solidFill>
                  <a:srgbClr val="000000"/>
                </a:solidFill>
              </a:rPr>
              <a:t>Interactivity </a:t>
            </a:r>
            <a:endParaRPr sz="2000">
              <a:solidFill>
                <a:srgbClr val="000000"/>
              </a:solidFill>
            </a:endParaRPr>
          </a:p>
        </p:txBody>
      </p:sp>
      <p:sp>
        <p:nvSpPr>
          <p:cNvPr id="1578" name="Google Shape;1578;p204"/>
          <p:cNvSpPr txBox="1">
            <a:spLocks noGrp="1"/>
          </p:cNvSpPr>
          <p:nvPr>
            <p:ph type="ctrTitle"/>
          </p:nvPr>
        </p:nvSpPr>
        <p:spPr>
          <a:xfrm>
            <a:off x="2551100" y="135075"/>
            <a:ext cx="6277500" cy="4741500"/>
          </a:xfrm>
          <a:prstGeom prst="rect">
            <a:avLst/>
          </a:prstGeom>
        </p:spPr>
        <p:txBody>
          <a:bodyPr spcFirstLastPara="1" wrap="square" lIns="91425" tIns="91425" rIns="91425" bIns="91425" anchor="ctr" anchorCtr="0">
            <a:noAutofit/>
          </a:bodyPr>
          <a:lstStyle/>
          <a:p>
            <a:pPr marL="457200" marR="0" lvl="0" indent="-419100" algn="just" rtl="0">
              <a:lnSpc>
                <a:spcPct val="100000"/>
              </a:lnSpc>
              <a:spcBef>
                <a:spcPts val="0"/>
              </a:spcBef>
              <a:spcAft>
                <a:spcPts val="0"/>
              </a:spcAft>
              <a:buClr>
                <a:schemeClr val="accent2"/>
              </a:buClr>
              <a:buSzPts val="3000"/>
              <a:buAutoNum type="arabicPeriod"/>
            </a:pPr>
            <a:r>
              <a:rPr lang="en" sz="3000">
                <a:solidFill>
                  <a:schemeClr val="accent2"/>
                </a:solidFill>
              </a:rPr>
              <a:t>User agency </a:t>
            </a:r>
            <a:endParaRPr sz="3000">
              <a:solidFill>
                <a:schemeClr val="accent2"/>
              </a:solidFill>
            </a:endParaRPr>
          </a:p>
          <a:p>
            <a:pPr marL="914400" lvl="0" indent="0" algn="just" rtl="0">
              <a:spcBef>
                <a:spcPts val="0"/>
              </a:spcBef>
              <a:spcAft>
                <a:spcPts val="0"/>
              </a:spcAft>
              <a:buNone/>
            </a:pPr>
            <a:r>
              <a:rPr lang="en" sz="1200" b="0">
                <a:solidFill>
                  <a:srgbClr val="000000"/>
                </a:solidFill>
              </a:rPr>
              <a:t>The freedom and capacity to live or act in a defined world</a:t>
            </a:r>
            <a:endParaRPr sz="3000" b="0">
              <a:solidFill>
                <a:srgbClr val="000000"/>
              </a:solidFill>
            </a:endParaRPr>
          </a:p>
          <a:p>
            <a:pPr marL="457200" marR="0" lvl="0" indent="-419100" algn="just" rtl="0">
              <a:lnSpc>
                <a:spcPct val="100000"/>
              </a:lnSpc>
              <a:spcBef>
                <a:spcPts val="0"/>
              </a:spcBef>
              <a:spcAft>
                <a:spcPts val="0"/>
              </a:spcAft>
              <a:buClr>
                <a:schemeClr val="accent2"/>
              </a:buClr>
              <a:buSzPts val="3000"/>
              <a:buAutoNum type="arabicPeriod"/>
            </a:pPr>
            <a:r>
              <a:rPr lang="en" sz="3000">
                <a:solidFill>
                  <a:schemeClr val="accent2"/>
                </a:solidFill>
              </a:rPr>
              <a:t>Immersiveness </a:t>
            </a:r>
            <a:endParaRPr sz="3000">
              <a:solidFill>
                <a:schemeClr val="accent2"/>
              </a:solidFill>
            </a:endParaRPr>
          </a:p>
          <a:p>
            <a:pPr marL="914400" marR="0" lvl="0" indent="0" algn="just" rtl="0">
              <a:lnSpc>
                <a:spcPct val="100000"/>
              </a:lnSpc>
              <a:spcBef>
                <a:spcPts val="0"/>
              </a:spcBef>
              <a:spcAft>
                <a:spcPts val="0"/>
              </a:spcAft>
              <a:buNone/>
            </a:pPr>
            <a:r>
              <a:rPr lang="en" sz="1200" b="0">
                <a:solidFill>
                  <a:srgbClr val="000000"/>
                </a:solidFill>
              </a:rPr>
              <a:t>Compound experience of all assets</a:t>
            </a:r>
            <a:endParaRPr sz="3000" b="0">
              <a:solidFill>
                <a:srgbClr val="000000"/>
              </a:solidFill>
            </a:endParaRPr>
          </a:p>
          <a:p>
            <a:pPr marL="457200" marR="0" lvl="0" indent="-419100" algn="just" rtl="0">
              <a:lnSpc>
                <a:spcPct val="100000"/>
              </a:lnSpc>
              <a:spcBef>
                <a:spcPts val="0"/>
              </a:spcBef>
              <a:spcAft>
                <a:spcPts val="0"/>
              </a:spcAft>
              <a:buClr>
                <a:schemeClr val="accent2"/>
              </a:buClr>
              <a:buSzPts val="3000"/>
              <a:buAutoNum type="arabicPeriod"/>
            </a:pPr>
            <a:r>
              <a:rPr lang="en" sz="3000">
                <a:solidFill>
                  <a:schemeClr val="accent2"/>
                </a:solidFill>
              </a:rPr>
              <a:t>Breaking of the ‘4th wall’ </a:t>
            </a:r>
            <a:endParaRPr sz="3000">
              <a:solidFill>
                <a:schemeClr val="accent2"/>
              </a:solidFill>
            </a:endParaRPr>
          </a:p>
          <a:p>
            <a:pPr marL="914400" marR="0" lvl="0" indent="0" algn="just" rtl="0">
              <a:lnSpc>
                <a:spcPct val="100000"/>
              </a:lnSpc>
              <a:spcBef>
                <a:spcPts val="0"/>
              </a:spcBef>
              <a:spcAft>
                <a:spcPts val="0"/>
              </a:spcAft>
              <a:buNone/>
            </a:pPr>
            <a:r>
              <a:rPr lang="en" sz="1200" b="0">
                <a:solidFill>
                  <a:srgbClr val="000000"/>
                </a:solidFill>
              </a:rPr>
              <a:t>Users become part of the story</a:t>
            </a:r>
            <a:endParaRPr sz="3000" b="0">
              <a:solidFill>
                <a:srgbClr val="000000"/>
              </a:solidFill>
            </a:endParaRPr>
          </a:p>
          <a:p>
            <a:pPr marL="457200" marR="0" lvl="0" indent="-419100" algn="just" rtl="0">
              <a:lnSpc>
                <a:spcPct val="100000"/>
              </a:lnSpc>
              <a:spcBef>
                <a:spcPts val="0"/>
              </a:spcBef>
              <a:spcAft>
                <a:spcPts val="0"/>
              </a:spcAft>
              <a:buClr>
                <a:schemeClr val="accent2"/>
              </a:buClr>
              <a:buSzPts val="3000"/>
              <a:buAutoNum type="arabicPeriod"/>
            </a:pPr>
            <a:r>
              <a:rPr lang="en" sz="3000">
                <a:solidFill>
                  <a:schemeClr val="accent2"/>
                </a:solidFill>
              </a:rPr>
              <a:t>Non-linearity </a:t>
            </a:r>
            <a:endParaRPr sz="3000">
              <a:solidFill>
                <a:schemeClr val="accent2"/>
              </a:solidFill>
            </a:endParaRPr>
          </a:p>
          <a:p>
            <a:pPr marL="914400" marR="0" lvl="0" indent="0" algn="just" rtl="0">
              <a:lnSpc>
                <a:spcPct val="100000"/>
              </a:lnSpc>
              <a:spcBef>
                <a:spcPts val="0"/>
              </a:spcBef>
              <a:spcAft>
                <a:spcPts val="0"/>
              </a:spcAft>
              <a:buNone/>
            </a:pPr>
            <a:r>
              <a:rPr lang="en" sz="1200" b="0">
                <a:solidFill>
                  <a:srgbClr val="000000"/>
                </a:solidFill>
              </a:rPr>
              <a:t>Possibility to explore around</a:t>
            </a:r>
            <a:r>
              <a:rPr lang="en" sz="1200">
                <a:solidFill>
                  <a:schemeClr val="accent2"/>
                </a:solidFill>
              </a:rPr>
              <a:t> </a:t>
            </a:r>
            <a:endParaRPr sz="3000">
              <a:solidFill>
                <a:schemeClr val="accent2"/>
              </a:solidFill>
            </a:endParaRPr>
          </a:p>
          <a:p>
            <a:pPr marL="457200" marR="0" lvl="0" indent="-419100" algn="just" rtl="0">
              <a:lnSpc>
                <a:spcPct val="100000"/>
              </a:lnSpc>
              <a:spcBef>
                <a:spcPts val="0"/>
              </a:spcBef>
              <a:spcAft>
                <a:spcPts val="0"/>
              </a:spcAft>
              <a:buClr>
                <a:schemeClr val="accent2"/>
              </a:buClr>
              <a:buSzPts val="3000"/>
              <a:buAutoNum type="arabicPeriod"/>
            </a:pPr>
            <a:r>
              <a:rPr lang="en" sz="3000">
                <a:solidFill>
                  <a:schemeClr val="accent2"/>
                </a:solidFill>
              </a:rPr>
              <a:t>Gaming element</a:t>
            </a:r>
            <a:endParaRPr sz="3000">
              <a:solidFill>
                <a:schemeClr val="accent2"/>
              </a:solidFill>
            </a:endParaRPr>
          </a:p>
          <a:p>
            <a:pPr marL="914400" marR="0" lvl="0" indent="0" algn="just" rtl="0">
              <a:lnSpc>
                <a:spcPct val="100000"/>
              </a:lnSpc>
              <a:spcBef>
                <a:spcPts val="0"/>
              </a:spcBef>
              <a:spcAft>
                <a:spcPts val="0"/>
              </a:spcAft>
              <a:buNone/>
            </a:pPr>
            <a:r>
              <a:rPr lang="en" sz="1200" b="0">
                <a:solidFill>
                  <a:srgbClr val="000000"/>
                </a:solidFill>
              </a:rPr>
              <a:t>Possibility to gamify the story</a:t>
            </a:r>
            <a:endParaRPr sz="3000">
              <a:solidFill>
                <a:schemeClr val="accent2"/>
              </a:solidFill>
            </a:endParaRPr>
          </a:p>
        </p:txBody>
      </p:sp>
      <p:cxnSp>
        <p:nvCxnSpPr>
          <p:cNvPr id="1579" name="Google Shape;1579;p20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4"/>
        <p:cNvGrpSpPr/>
        <p:nvPr/>
      </p:nvGrpSpPr>
      <p:grpSpPr>
        <a:xfrm>
          <a:off x="0" y="0"/>
          <a:ext cx="0" cy="0"/>
          <a:chOff x="0" y="0"/>
          <a:chExt cx="0" cy="0"/>
        </a:xfrm>
      </p:grpSpPr>
      <p:sp>
        <p:nvSpPr>
          <p:cNvPr id="1585" name="Google Shape;1585;p205"/>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3">
                  <a:extLst>
                    <a:ext uri="{A12FA001-AC4F-418D-AE19-62706E023703}">
                      <ahyp:hlinkClr xmlns:ahyp="http://schemas.microsoft.com/office/drawing/2018/hyperlinkcolor" val="tx"/>
                    </a:ext>
                  </a:extLst>
                </a:hlinkClick>
              </a:rPr>
              <a:t>The Temple of No</a:t>
            </a:r>
            <a:endParaRPr sz="15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4">
                  <a:extLst>
                    <a:ext uri="{A12FA001-AC4F-418D-AE19-62706E023703}">
                      <ahyp:hlinkClr xmlns:ahyp="http://schemas.microsoft.com/office/drawing/2018/hyperlinkcolor" val="tx"/>
                    </a:ext>
                  </a:extLst>
                </a:hlinkClick>
              </a:rPr>
              <a:t>A Man Outside</a:t>
            </a:r>
            <a:endParaRPr sz="15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5">
                  <a:extLst>
                    <a:ext uri="{A12FA001-AC4F-418D-AE19-62706E023703}">
                      <ahyp:hlinkClr xmlns:ahyp="http://schemas.microsoft.com/office/drawing/2018/hyperlinkcolor" val="tx"/>
                    </a:ext>
                  </a:extLst>
                </a:hlinkClick>
              </a:rPr>
              <a:t>You are Standing at a Crossroads</a:t>
            </a:r>
            <a:endParaRPr sz="15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6">
                  <a:extLst>
                    <a:ext uri="{A12FA001-AC4F-418D-AE19-62706E023703}">
                      <ahyp:hlinkClr xmlns:ahyp="http://schemas.microsoft.com/office/drawing/2018/hyperlinkcolor" val="tx"/>
                    </a:ext>
                  </a:extLst>
                </a:hlinkClick>
              </a:rPr>
              <a:t>With Those We Love Alive</a:t>
            </a:r>
            <a:endParaRPr sz="30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7">
                  <a:extLst>
                    <a:ext uri="{A12FA001-AC4F-418D-AE19-62706E023703}">
                      <ahyp:hlinkClr xmlns:ahyp="http://schemas.microsoft.com/office/drawing/2018/hyperlinkcolor" val="tx"/>
                    </a:ext>
                  </a:extLst>
                </a:hlinkClick>
              </a:rPr>
              <a:t>The Relief of Impact</a:t>
            </a:r>
            <a:endParaRPr sz="30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8">
                  <a:extLst>
                    <a:ext uri="{A12FA001-AC4F-418D-AE19-62706E023703}">
                      <ahyp:hlinkClr xmlns:ahyp="http://schemas.microsoft.com/office/drawing/2018/hyperlinkcolor" val="tx"/>
                    </a:ext>
                  </a:extLst>
                </a:hlinkClick>
              </a:rPr>
              <a:t>Divide</a:t>
            </a:r>
            <a:endParaRPr sz="3000" i="1">
              <a:solidFill>
                <a:schemeClr val="accent2"/>
              </a:solidFill>
              <a:highlight>
                <a:schemeClr val="lt1"/>
              </a:highlight>
            </a:endParaRPr>
          </a:p>
        </p:txBody>
      </p:sp>
      <p:cxnSp>
        <p:nvCxnSpPr>
          <p:cNvPr id="1586" name="Google Shape;1586;p20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588" name="Google Shape;1588;p20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Great </a:t>
            </a:r>
            <a:endParaRPr sz="2000">
              <a:solidFill>
                <a:srgbClr val="000000"/>
              </a:solidFill>
            </a:endParaRPr>
          </a:p>
          <a:p>
            <a:pPr marL="0" lvl="0" indent="0" algn="l" rtl="0">
              <a:spcBef>
                <a:spcPts val="0"/>
              </a:spcBef>
              <a:spcAft>
                <a:spcPts val="0"/>
              </a:spcAft>
              <a:buNone/>
            </a:pPr>
            <a:r>
              <a:rPr lang="en" sz="2000">
                <a:solidFill>
                  <a:srgbClr val="000000"/>
                </a:solidFill>
              </a:rPr>
              <a:t>Examples</a:t>
            </a:r>
            <a:endParaRPr sz="2000">
              <a:solidFill>
                <a:srgbClr val="000000"/>
              </a:solidFill>
            </a:endParaRPr>
          </a:p>
        </p:txBody>
      </p:sp>
      <p:pic>
        <p:nvPicPr>
          <p:cNvPr id="1590" name="Google Shape;1590;p205"/>
          <p:cNvPicPr preferRelativeResize="0"/>
          <p:nvPr/>
        </p:nvPicPr>
        <p:blipFill>
          <a:blip r:embed="rId9">
            <a:alphaModFix/>
          </a:blip>
          <a:stretch>
            <a:fillRect/>
          </a:stretch>
        </p:blipFill>
        <p:spPr>
          <a:xfrm>
            <a:off x="715775" y="2005800"/>
            <a:ext cx="1132050" cy="1132050"/>
          </a:xfrm>
          <a:prstGeom prst="rect">
            <a:avLst/>
          </a:prstGeom>
          <a:noFill/>
          <a:ln>
            <a:noFill/>
          </a:ln>
        </p:spPr>
      </p:pic>
      <p:sp>
        <p:nvSpPr>
          <p:cNvPr id="1591" name="Google Shape;1591;p205"/>
          <p:cNvSpPr txBox="1"/>
          <p:nvPr/>
        </p:nvSpPr>
        <p:spPr>
          <a:xfrm>
            <a:off x="492500" y="3165750"/>
            <a:ext cx="15786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ato"/>
                <a:ea typeface="Lato"/>
                <a:cs typeface="Lato"/>
                <a:sym typeface="Lato"/>
                <a:hlinkClick r:id="rId10"/>
              </a:rPr>
              <a:t>https://twinery.org/</a:t>
            </a:r>
            <a:endParaRPr sz="1000">
              <a:latin typeface="Lato"/>
              <a:ea typeface="Lato"/>
              <a:cs typeface="Lato"/>
              <a:sym typeface="Lato"/>
            </a:endParaRPr>
          </a:p>
          <a:p>
            <a:pPr marL="0" lvl="0" indent="0" algn="ctr" rtl="0">
              <a:spcBef>
                <a:spcPts val="0"/>
              </a:spcBef>
              <a:spcAft>
                <a:spcPts val="0"/>
              </a:spcAft>
              <a:buNone/>
            </a:pPr>
            <a:endParaRPr sz="1000">
              <a:latin typeface="Lato"/>
              <a:ea typeface="Lato"/>
              <a:cs typeface="Lato"/>
              <a:sym typeface="Lato"/>
            </a:endParaRPr>
          </a:p>
        </p:txBody>
      </p:sp>
    </p:spTree>
  </p:cSld>
  <p:clrMapOvr>
    <a:masterClrMapping/>
  </p:clrMapOvr>
  <p:transition spd="med">
    <p:fade/>
  </p:transition>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5"/>
        <p:cNvGrpSpPr/>
        <p:nvPr/>
      </p:nvGrpSpPr>
      <p:grpSpPr>
        <a:xfrm>
          <a:off x="0" y="0"/>
          <a:ext cx="0" cy="0"/>
          <a:chOff x="0" y="0"/>
          <a:chExt cx="0" cy="0"/>
        </a:xfrm>
      </p:grpSpPr>
      <p:sp>
        <p:nvSpPr>
          <p:cNvPr id="1596" name="Google Shape;1596;p20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Student’s</a:t>
            </a:r>
            <a:endParaRPr sz="2000">
              <a:solidFill>
                <a:srgbClr val="000000"/>
              </a:solidFill>
            </a:endParaRPr>
          </a:p>
          <a:p>
            <a:pPr marL="0" lvl="0" indent="0" algn="l" rtl="0">
              <a:spcBef>
                <a:spcPts val="0"/>
              </a:spcBef>
              <a:spcAft>
                <a:spcPts val="0"/>
              </a:spcAft>
              <a:buNone/>
            </a:pPr>
            <a:r>
              <a:rPr lang="en" sz="2000">
                <a:solidFill>
                  <a:srgbClr val="000000"/>
                </a:solidFill>
              </a:rPr>
              <a:t>Works</a:t>
            </a:r>
            <a:endParaRPr sz="2000">
              <a:solidFill>
                <a:srgbClr val="000000"/>
              </a:solidFill>
            </a:endParaRPr>
          </a:p>
        </p:txBody>
      </p:sp>
      <p:sp>
        <p:nvSpPr>
          <p:cNvPr id="1598" name="Google Shape;1598;p206"/>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1100"/>
              <a:buFont typeface="Arial"/>
              <a:buNone/>
            </a:pPr>
            <a:r>
              <a:rPr lang="en" sz="3000" i="1">
                <a:solidFill>
                  <a:schemeClr val="accent4"/>
                </a:solidFill>
                <a:highlight>
                  <a:schemeClr val="lt1"/>
                </a:highlight>
                <a:uFill>
                  <a:noFill/>
                </a:uFill>
                <a:hlinkClick r:id="rId3">
                  <a:extLst>
                    <a:ext uri="{A12FA001-AC4F-418D-AE19-62706E023703}">
                      <ahyp:hlinkClr xmlns:ahyp="http://schemas.microsoft.com/office/drawing/2018/hyperlinkcolor" val="tx"/>
                    </a:ext>
                  </a:extLst>
                </a:hlinkClick>
              </a:rPr>
              <a:t>The Bakers Inn</a:t>
            </a:r>
            <a:endParaRPr sz="30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a:buNone/>
            </a:pPr>
            <a:endParaRPr sz="15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a:buNone/>
            </a:pPr>
            <a:r>
              <a:rPr lang="en" sz="3000" i="1">
                <a:solidFill>
                  <a:schemeClr val="accent4"/>
                </a:solidFill>
                <a:highlight>
                  <a:schemeClr val="lt1"/>
                </a:highlight>
                <a:uFill>
                  <a:noFill/>
                </a:uFill>
                <a:hlinkClick r:id="rId4">
                  <a:extLst>
                    <a:ext uri="{A12FA001-AC4F-418D-AE19-62706E023703}">
                      <ahyp:hlinkClr xmlns:ahyp="http://schemas.microsoft.com/office/drawing/2018/hyperlinkcolor" val="tx"/>
                    </a:ext>
                  </a:extLst>
                </a:hlinkClick>
              </a:rPr>
              <a:t>Little Red Riding Hood</a:t>
            </a:r>
            <a:endParaRPr sz="30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a:buNone/>
            </a:pPr>
            <a:endParaRPr sz="15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a:buNone/>
            </a:pPr>
            <a:r>
              <a:rPr lang="en" sz="3000" i="1">
                <a:solidFill>
                  <a:schemeClr val="accent4"/>
                </a:solidFill>
                <a:highlight>
                  <a:schemeClr val="lt1"/>
                </a:highlight>
                <a:uFill>
                  <a:noFill/>
                </a:uFill>
                <a:hlinkClick r:id="rId5">
                  <a:extLst>
                    <a:ext uri="{A12FA001-AC4F-418D-AE19-62706E023703}">
                      <ahyp:hlinkClr xmlns:ahyp="http://schemas.microsoft.com/office/drawing/2018/hyperlinkcolor" val="tx"/>
                    </a:ext>
                  </a:extLst>
                </a:hlinkClick>
              </a:rPr>
              <a:t>Alice in Wonderland</a:t>
            </a:r>
            <a:endParaRPr sz="3000" i="1">
              <a:solidFill>
                <a:schemeClr val="accent2"/>
              </a:solidFill>
              <a:highlight>
                <a:schemeClr val="lt1"/>
              </a:highlight>
            </a:endParaRPr>
          </a:p>
        </p:txBody>
      </p:sp>
      <p:cxnSp>
        <p:nvCxnSpPr>
          <p:cNvPr id="1599" name="Google Shape;1599;p20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601" name="Google Shape;1601;p206"/>
          <p:cNvPicPr preferRelativeResize="0"/>
          <p:nvPr/>
        </p:nvPicPr>
        <p:blipFill>
          <a:blip r:embed="rId6">
            <a:alphaModFix/>
          </a:blip>
          <a:stretch>
            <a:fillRect/>
          </a:stretch>
        </p:blipFill>
        <p:spPr>
          <a:xfrm>
            <a:off x="715775" y="2005800"/>
            <a:ext cx="1132050" cy="1132050"/>
          </a:xfrm>
          <a:prstGeom prst="rect">
            <a:avLst/>
          </a:prstGeom>
          <a:noFill/>
          <a:ln>
            <a:noFill/>
          </a:ln>
        </p:spPr>
      </p:pic>
      <p:sp>
        <p:nvSpPr>
          <p:cNvPr id="1602" name="Google Shape;1602;p206"/>
          <p:cNvSpPr txBox="1"/>
          <p:nvPr/>
        </p:nvSpPr>
        <p:spPr>
          <a:xfrm>
            <a:off x="492500" y="3165750"/>
            <a:ext cx="15786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ato"/>
                <a:ea typeface="Lato"/>
                <a:cs typeface="Lato"/>
                <a:sym typeface="Lato"/>
                <a:hlinkClick r:id="rId7"/>
              </a:rPr>
              <a:t>https://twinery.org/</a:t>
            </a:r>
            <a:endParaRPr sz="1000">
              <a:latin typeface="Lato"/>
              <a:ea typeface="Lato"/>
              <a:cs typeface="Lato"/>
              <a:sym typeface="Lato"/>
            </a:endParaRPr>
          </a:p>
          <a:p>
            <a:pPr marL="0" lvl="0" indent="0" algn="ctr" rtl="0">
              <a:spcBef>
                <a:spcPts val="0"/>
              </a:spcBef>
              <a:spcAft>
                <a:spcPts val="0"/>
              </a:spcAft>
              <a:buNone/>
            </a:pPr>
            <a:endParaRPr sz="1000">
              <a:latin typeface="Lato"/>
              <a:ea typeface="Lato"/>
              <a:cs typeface="Lato"/>
              <a:sym typeface="Lato"/>
            </a:endParaRPr>
          </a:p>
        </p:txBody>
      </p:sp>
    </p:spTree>
  </p:cSld>
  <p:clrMapOvr>
    <a:masterClrMapping/>
  </p:clrMapOvr>
  <p:transition spd="med">
    <p:fade/>
  </p:transition>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6"/>
        <p:cNvGrpSpPr/>
        <p:nvPr/>
      </p:nvGrpSpPr>
      <p:grpSpPr>
        <a:xfrm>
          <a:off x="0" y="0"/>
          <a:ext cx="0" cy="0"/>
          <a:chOff x="0" y="0"/>
          <a:chExt cx="0" cy="0"/>
        </a:xfrm>
      </p:grpSpPr>
      <p:cxnSp>
        <p:nvCxnSpPr>
          <p:cNvPr id="1607" name="Google Shape;1607;p20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207"/>
          <p:cNvSpPr txBox="1">
            <a:spLocks noGrp="1"/>
          </p:cNvSpPr>
          <p:nvPr>
            <p:ph type="ctrTitle"/>
          </p:nvPr>
        </p:nvSpPr>
        <p:spPr>
          <a:xfrm>
            <a:off x="364700" y="2464450"/>
            <a:ext cx="1834200" cy="24120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b="0" u="sng">
                <a:solidFill>
                  <a:schemeClr val="hlink"/>
                </a:solidFill>
                <a:hlinkClick r:id="rId3"/>
              </a:rPr>
              <a:t>https://youtu.be/iKFZhIHD7Xk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4"/>
              </a:rPr>
              <a:t>https://twinery.org/wiki/twine2:guide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5"/>
              </a:rPr>
              <a:t>http://www.adamhammond.com/twineguide/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6"/>
              </a:rPr>
              <a:t>https://damonwakes.wordpress.com/twine-for-beginners/</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7"/>
              </a:rPr>
              <a:t>https://seriousplaylab.com/courses/3610b/new-media-resources/twine-2-0/</a:t>
            </a:r>
            <a:r>
              <a:rPr lang="en" sz="700" b="0" u="sng">
                <a:solidFill>
                  <a:schemeClr val="hlink"/>
                </a:solidFill>
              </a:rPr>
              <a:t> </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8"/>
              </a:rPr>
              <a:t>https://twine2.neocities.org/</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9"/>
              </a:rPr>
              <a:t>https://diglibarts.whittier.edu/tutorial-basic-html-coding-for-twine/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10"/>
              </a:rPr>
              <a:t>http://liverpoolcodeclub.org/projects/twine/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rPr>
              <a:t>https://itch.io/</a:t>
            </a:r>
            <a:endParaRPr sz="800" b="0" i="1" u="sng">
              <a:solidFill>
                <a:srgbClr val="000000"/>
              </a:solidFill>
            </a:endParaRPr>
          </a:p>
          <a:p>
            <a:pPr marL="0" lvl="0" indent="0" algn="l" rtl="0">
              <a:spcBef>
                <a:spcPts val="0"/>
              </a:spcBef>
              <a:spcAft>
                <a:spcPts val="0"/>
              </a:spcAft>
              <a:buNone/>
            </a:pPr>
            <a:endParaRPr sz="1000" b="0" i="1" u="sng">
              <a:solidFill>
                <a:srgbClr val="000000"/>
              </a:solidFill>
            </a:endParaRPr>
          </a:p>
          <a:p>
            <a:pPr marL="0" lvl="0" indent="0" algn="l" rtl="0">
              <a:spcBef>
                <a:spcPts val="0"/>
              </a:spcBef>
              <a:spcAft>
                <a:spcPts val="0"/>
              </a:spcAft>
              <a:buNone/>
            </a:pPr>
            <a:endParaRPr sz="1000" b="0" i="1" u="sng">
              <a:solidFill>
                <a:srgbClr val="000000"/>
              </a:solidFill>
            </a:endParaRPr>
          </a:p>
          <a:p>
            <a:pPr marL="0" lvl="0" indent="0" algn="l" rtl="0">
              <a:spcBef>
                <a:spcPts val="0"/>
              </a:spcBef>
              <a:spcAft>
                <a:spcPts val="0"/>
              </a:spcAft>
              <a:buNone/>
            </a:pPr>
            <a:endParaRPr sz="1000" b="0">
              <a:solidFill>
                <a:srgbClr val="000000"/>
              </a:solidFill>
            </a:endParaRPr>
          </a:p>
          <a:p>
            <a:pPr marL="0" lvl="0" indent="0" algn="l" rtl="0">
              <a:spcBef>
                <a:spcPts val="0"/>
              </a:spcBef>
              <a:spcAft>
                <a:spcPts val="0"/>
              </a:spcAft>
              <a:buNone/>
            </a:pPr>
            <a:endParaRPr sz="1000" b="0">
              <a:solidFill>
                <a:srgbClr val="000000"/>
              </a:solidFill>
            </a:endParaRPr>
          </a:p>
        </p:txBody>
      </p:sp>
      <p:pic>
        <p:nvPicPr>
          <p:cNvPr id="1609" name="Google Shape;1609;p207"/>
          <p:cNvPicPr preferRelativeResize="0"/>
          <p:nvPr/>
        </p:nvPicPr>
        <p:blipFill>
          <a:blip r:embed="rId11">
            <a:alphaModFix/>
          </a:blip>
          <a:stretch>
            <a:fillRect/>
          </a:stretch>
        </p:blipFill>
        <p:spPr>
          <a:xfrm>
            <a:off x="715775" y="570425"/>
            <a:ext cx="1132050" cy="1132050"/>
          </a:xfrm>
          <a:prstGeom prst="rect">
            <a:avLst/>
          </a:prstGeom>
          <a:noFill/>
          <a:ln>
            <a:noFill/>
          </a:ln>
        </p:spPr>
      </p:pic>
      <p:sp>
        <p:nvSpPr>
          <p:cNvPr id="1610" name="Google Shape;1610;p207"/>
          <p:cNvSpPr txBox="1"/>
          <p:nvPr/>
        </p:nvSpPr>
        <p:spPr>
          <a:xfrm>
            <a:off x="492500" y="1730375"/>
            <a:ext cx="15786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ato"/>
                <a:ea typeface="Lato"/>
                <a:cs typeface="Lato"/>
                <a:sym typeface="Lato"/>
                <a:hlinkClick r:id="rId12"/>
              </a:rPr>
              <a:t>https://twinery.org/</a:t>
            </a:r>
            <a:endParaRPr sz="1000">
              <a:latin typeface="Lato"/>
              <a:ea typeface="Lato"/>
              <a:cs typeface="Lato"/>
              <a:sym typeface="Lato"/>
            </a:endParaRPr>
          </a:p>
          <a:p>
            <a:pPr marL="0" lvl="0" indent="0" algn="ctr" rtl="0">
              <a:spcBef>
                <a:spcPts val="0"/>
              </a:spcBef>
              <a:spcAft>
                <a:spcPts val="0"/>
              </a:spcAft>
              <a:buNone/>
            </a:pPr>
            <a:endParaRPr sz="1000">
              <a:latin typeface="Lato"/>
              <a:ea typeface="Lato"/>
              <a:cs typeface="Lato"/>
              <a:sym typeface="Lato"/>
            </a:endParaRPr>
          </a:p>
        </p:txBody>
      </p:sp>
      <p:pic>
        <p:nvPicPr>
          <p:cNvPr id="1611" name="Google Shape;1611;p207" descr="Twine is a free online software tool that allows you to create non linear text based stories/ games.&#10;&#10;The following series of twine 2 tutorials will be using twine 2.1, more specifically twine 2.1.3, this is a beginners guide to help you with the basics of twine 2 software using css code, html, JavaScript, story stylesheet, default Harlowe 2.0.1, Harlowe 1.2.4, twine 2.0 variables, codes, text input." title="Twine 2.0 - Introduction / Tutorial #1">
            <a:hlinkClick r:id="rId13"/>
          </p:cNvPr>
          <p:cNvPicPr preferRelativeResize="0"/>
          <p:nvPr/>
        </p:nvPicPr>
        <p:blipFill>
          <a:blip r:embed="rId14">
            <a:alphaModFix/>
          </a:blip>
          <a:stretch>
            <a:fillRect/>
          </a:stretch>
        </p:blipFill>
        <p:spPr>
          <a:xfrm>
            <a:off x="2678900" y="857250"/>
            <a:ext cx="6465100" cy="34290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1"/>
                                        </p:tgtEl>
                                        <p:attrNameLst>
                                          <p:attrName>style.visibility</p:attrName>
                                        </p:attrNameLst>
                                      </p:cBhvr>
                                      <p:to>
                                        <p:strVal val="visible"/>
                                      </p:to>
                                    </p:set>
                                    <p:animEffect transition="in" filter="fade">
                                      <p:cBhvr>
                                        <p:cTn id="7" dur="1000"/>
                                        <p:tgtEl>
                                          <p:spTgt spid="1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5"/>
        <p:cNvGrpSpPr/>
        <p:nvPr/>
      </p:nvGrpSpPr>
      <p:grpSpPr>
        <a:xfrm>
          <a:off x="0" y="0"/>
          <a:ext cx="0" cy="0"/>
          <a:chOff x="0" y="0"/>
          <a:chExt cx="0" cy="0"/>
        </a:xfrm>
      </p:grpSpPr>
      <p:sp>
        <p:nvSpPr>
          <p:cNvPr id="1616" name="Google Shape;1616;p208"/>
          <p:cNvSpPr/>
          <p:nvPr/>
        </p:nvSpPr>
        <p:spPr>
          <a:xfrm>
            <a:off x="1045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8"/>
          <p:cNvSpPr txBox="1">
            <a:spLocks noGrp="1"/>
          </p:cNvSpPr>
          <p:nvPr>
            <p:ph type="ctrTitle"/>
          </p:nvPr>
        </p:nvSpPr>
        <p:spPr>
          <a:xfrm>
            <a:off x="19547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Basic Twine Practice</a:t>
            </a:r>
            <a:endParaRPr sz="3600">
              <a:solidFill>
                <a:srgbClr val="000000"/>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2"/>
        <p:cNvGrpSpPr/>
        <p:nvPr/>
      </p:nvGrpSpPr>
      <p:grpSpPr>
        <a:xfrm>
          <a:off x="0" y="0"/>
          <a:ext cx="0" cy="0"/>
          <a:chOff x="0" y="0"/>
          <a:chExt cx="0" cy="0"/>
        </a:xfrm>
      </p:grpSpPr>
      <p:sp>
        <p:nvSpPr>
          <p:cNvPr id="1623" name="Google Shape;1623;p209"/>
          <p:cNvSpPr txBox="1">
            <a:spLocks noGrp="1"/>
          </p:cNvSpPr>
          <p:nvPr>
            <p:ph type="ctrTitle"/>
          </p:nvPr>
        </p:nvSpPr>
        <p:spPr>
          <a:xfrm>
            <a:off x="364700" y="267000"/>
            <a:ext cx="1834200" cy="315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Hiding the sidebar</a:t>
            </a:r>
            <a:endParaRPr sz="1600">
              <a:solidFill>
                <a:srgbClr val="FF0000"/>
              </a:solidFill>
            </a:endParaRPr>
          </a:p>
        </p:txBody>
      </p:sp>
      <p:sp>
        <p:nvSpPr>
          <p:cNvPr id="1624" name="Google Shape;1624;p209"/>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Tw-sidebar {</a:t>
            </a:r>
            <a:endParaRPr sz="1500" b="0">
              <a:solidFill>
                <a:schemeClr val="dk2"/>
              </a:solidFill>
              <a:latin typeface="Roboto Mono"/>
              <a:ea typeface="Roboto Mono"/>
              <a:cs typeface="Roboto Mono"/>
              <a:sym typeface="Roboto Mono"/>
            </a:endParaRPr>
          </a:p>
          <a:p>
            <a:pPr marL="0" marR="0" lvl="0" indent="0" algn="just" rtl="0">
              <a:lnSpc>
                <a:spcPct val="100000"/>
              </a:lnSpc>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visibility: hidden</a:t>
            </a:r>
            <a:endParaRPr sz="1500" b="0">
              <a:solidFill>
                <a:schemeClr val="dk2"/>
              </a:solidFill>
              <a:latin typeface="Roboto Mono"/>
              <a:ea typeface="Roboto Mono"/>
              <a:cs typeface="Roboto Mono"/>
              <a:sym typeface="Roboto Mono"/>
            </a:endParaRPr>
          </a:p>
          <a:p>
            <a:pPr marL="0" marR="0" lvl="0" indent="0" algn="just" rtl="0">
              <a:lnSpc>
                <a:spcPct val="100000"/>
              </a:lnSpc>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625" name="Google Shape;1625;p20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209"/>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0"/>
        <p:cNvGrpSpPr/>
        <p:nvPr/>
      </p:nvGrpSpPr>
      <p:grpSpPr>
        <a:xfrm>
          <a:off x="0" y="0"/>
          <a:ext cx="0" cy="0"/>
          <a:chOff x="0" y="0"/>
          <a:chExt cx="0" cy="0"/>
        </a:xfrm>
      </p:grpSpPr>
      <p:sp>
        <p:nvSpPr>
          <p:cNvPr id="1631" name="Google Shape;1631;p210"/>
          <p:cNvSpPr txBox="1">
            <a:spLocks noGrp="1"/>
          </p:cNvSpPr>
          <p:nvPr>
            <p:ph type="ctrTitle"/>
          </p:nvPr>
        </p:nvSpPr>
        <p:spPr>
          <a:xfrm>
            <a:off x="364700" y="267000"/>
            <a:ext cx="1834200" cy="315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Background color</a:t>
            </a: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r>
              <a:rPr lang="en" sz="1600" u="sng">
                <a:solidFill>
                  <a:schemeClr val="hlink"/>
                </a:solidFill>
                <a:hlinkClick r:id="rId3"/>
              </a:rPr>
              <a:t>https://htmlcolorcodes.com/</a:t>
            </a:r>
            <a:endParaRPr sz="1600">
              <a:solidFill>
                <a:srgbClr val="FF0000"/>
              </a:solidFill>
            </a:endParaRPr>
          </a:p>
          <a:p>
            <a:pPr marL="0" lvl="0" indent="0" algn="r" rtl="0">
              <a:spcBef>
                <a:spcPts val="0"/>
              </a:spcBef>
              <a:spcAft>
                <a:spcPts val="0"/>
              </a:spcAft>
              <a:buNone/>
            </a:pPr>
            <a:endParaRPr sz="1600">
              <a:solidFill>
                <a:srgbClr val="FF0000"/>
              </a:solidFill>
            </a:endParaRPr>
          </a:p>
        </p:txBody>
      </p:sp>
      <p:sp>
        <p:nvSpPr>
          <p:cNvPr id="1632" name="Google Shape;1632;p210"/>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b="0">
                <a:solidFill>
                  <a:schemeClr val="dk2"/>
                </a:solidFill>
                <a:latin typeface="Roboto Mono"/>
                <a:ea typeface="Roboto Mono"/>
                <a:cs typeface="Roboto Mono"/>
                <a:sym typeface="Roboto Mono"/>
              </a:rPr>
              <a:t>tw-story {</a:t>
            </a:r>
            <a:endParaRPr sz="1500" b="0">
              <a:solidFill>
                <a:schemeClr val="dk2"/>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1500" b="0">
                <a:solidFill>
                  <a:schemeClr val="dk2"/>
                </a:solidFill>
                <a:latin typeface="Roboto Mono"/>
                <a:ea typeface="Roboto Mono"/>
                <a:cs typeface="Roboto Mono"/>
                <a:sym typeface="Roboto Mono"/>
              </a:rPr>
              <a:t>  background-color: #FF0000;</a:t>
            </a:r>
            <a:endParaRPr sz="1500" b="0">
              <a:solidFill>
                <a:schemeClr val="dk2"/>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p:txBody>
      </p:sp>
      <p:cxnSp>
        <p:nvCxnSpPr>
          <p:cNvPr id="1633" name="Google Shape;1633;p21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210"/>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8"/>
        <p:cNvGrpSpPr/>
        <p:nvPr/>
      </p:nvGrpSpPr>
      <p:grpSpPr>
        <a:xfrm>
          <a:off x="0" y="0"/>
          <a:ext cx="0" cy="0"/>
          <a:chOff x="0" y="0"/>
          <a:chExt cx="0" cy="0"/>
        </a:xfrm>
      </p:grpSpPr>
      <p:sp>
        <p:nvSpPr>
          <p:cNvPr id="1639" name="Google Shape;1639;p211"/>
          <p:cNvSpPr txBox="1">
            <a:spLocks noGrp="1"/>
          </p:cNvSpPr>
          <p:nvPr>
            <p:ph type="ctrTitle"/>
          </p:nvPr>
        </p:nvSpPr>
        <p:spPr>
          <a:xfrm>
            <a:off x="364700" y="267000"/>
            <a:ext cx="1834200" cy="315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Background color + </a:t>
            </a:r>
            <a:endParaRPr sz="1600">
              <a:solidFill>
                <a:srgbClr val="FF0000"/>
              </a:solidFill>
            </a:endParaRPr>
          </a:p>
          <a:p>
            <a:pPr marL="0" lvl="0" indent="0" algn="r" rtl="0">
              <a:spcBef>
                <a:spcPts val="0"/>
              </a:spcBef>
              <a:spcAft>
                <a:spcPts val="0"/>
              </a:spcAft>
              <a:buNone/>
            </a:pPr>
            <a:r>
              <a:rPr lang="en" sz="1600">
                <a:solidFill>
                  <a:srgbClr val="FF0000"/>
                </a:solidFill>
              </a:rPr>
              <a:t>Text color</a:t>
            </a:r>
            <a:endParaRPr sz="1600">
              <a:solidFill>
                <a:srgbClr val="FF0000"/>
              </a:solidFill>
            </a:endParaRPr>
          </a:p>
        </p:txBody>
      </p:sp>
      <p:sp>
        <p:nvSpPr>
          <p:cNvPr id="1640" name="Google Shape;1640;p211"/>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tw-story {</a:t>
            </a:r>
            <a:endParaRPr sz="1500" b="0">
              <a:solidFill>
                <a:schemeClr val="dk2"/>
              </a:solidFill>
              <a:latin typeface="Roboto Mono"/>
              <a:ea typeface="Roboto Mono"/>
              <a:cs typeface="Roboto Mono"/>
              <a:sym typeface="Roboto Mono"/>
            </a:endParaRPr>
          </a:p>
          <a:p>
            <a:pPr marL="0" marR="0" lvl="0" indent="0" algn="just" rtl="0">
              <a:lnSpc>
                <a:spcPct val="100000"/>
              </a:lnSpc>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background: yellow;</a:t>
            </a:r>
            <a:endParaRPr sz="1500" b="0">
              <a:solidFill>
                <a:schemeClr val="dk2"/>
              </a:solidFill>
              <a:latin typeface="Roboto Mono"/>
              <a:ea typeface="Roboto Mono"/>
              <a:cs typeface="Roboto Mono"/>
              <a:sym typeface="Roboto Mono"/>
            </a:endParaRPr>
          </a:p>
          <a:p>
            <a:pPr marL="0" marR="0" lvl="0" indent="0" algn="just" rtl="0">
              <a:lnSpc>
                <a:spcPct val="100000"/>
              </a:lnSpc>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color: black;</a:t>
            </a:r>
            <a:endParaRPr sz="1500" b="0">
              <a:solidFill>
                <a:schemeClr val="dk2"/>
              </a:solidFill>
              <a:latin typeface="Roboto Mono"/>
              <a:ea typeface="Roboto Mono"/>
              <a:cs typeface="Roboto Mono"/>
              <a:sym typeface="Roboto Mono"/>
            </a:endParaRPr>
          </a:p>
          <a:p>
            <a:pPr marL="0" marR="0" lvl="0" indent="0" algn="just" rtl="0">
              <a:lnSpc>
                <a:spcPct val="100000"/>
              </a:lnSpc>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641" name="Google Shape;1641;p21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42" name="Google Shape;1642;p211"/>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6"/>
        <p:cNvGrpSpPr/>
        <p:nvPr/>
      </p:nvGrpSpPr>
      <p:grpSpPr>
        <a:xfrm>
          <a:off x="0" y="0"/>
          <a:ext cx="0" cy="0"/>
          <a:chOff x="0" y="0"/>
          <a:chExt cx="0" cy="0"/>
        </a:xfrm>
      </p:grpSpPr>
      <p:sp>
        <p:nvSpPr>
          <p:cNvPr id="1647" name="Google Shape;1647;p212"/>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Changing text alignment</a:t>
            </a:r>
            <a:endParaRPr sz="1600">
              <a:solidFill>
                <a:srgbClr val="FF0000"/>
              </a:solidFill>
            </a:endParaRPr>
          </a:p>
        </p:txBody>
      </p:sp>
      <p:sp>
        <p:nvSpPr>
          <p:cNvPr id="1648" name="Google Shape;1648;p212"/>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tw-story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text-align: center;</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p:txBody>
      </p:sp>
      <p:cxnSp>
        <p:nvCxnSpPr>
          <p:cNvPr id="1649" name="Google Shape;1649;p21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50" name="Google Shape;1650;p212"/>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1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ctrTitle"/>
          </p:nvPr>
        </p:nvSpPr>
        <p:spPr>
          <a:xfrm>
            <a:off x="364700" y="462450"/>
            <a:ext cx="1271400" cy="32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rgbClr val="000000"/>
                </a:solidFill>
              </a:rPr>
              <a:t>Session</a:t>
            </a:r>
            <a:endParaRPr sz="2000">
              <a:solidFill>
                <a:srgbClr val="000000"/>
              </a:solidFill>
            </a:endParaRPr>
          </a:p>
          <a:p>
            <a:pPr marL="0" lvl="0" indent="0" algn="l" rtl="0">
              <a:spcBef>
                <a:spcPts val="0"/>
              </a:spcBef>
              <a:spcAft>
                <a:spcPts val="0"/>
              </a:spcAft>
              <a:buClr>
                <a:schemeClr val="dk2"/>
              </a:buClr>
              <a:buSzPts val="1100"/>
              <a:buFont typeface="Arial"/>
              <a:buNone/>
            </a:pPr>
            <a:r>
              <a:rPr lang="en" sz="2000">
                <a:solidFill>
                  <a:srgbClr val="000000"/>
                </a:solidFill>
              </a:rPr>
              <a:t>Plan</a:t>
            </a:r>
            <a:endParaRPr sz="2000">
              <a:solidFill>
                <a:srgbClr val="000000"/>
              </a:solidFill>
            </a:endParaRPr>
          </a:p>
        </p:txBody>
      </p:sp>
      <p:sp>
        <p:nvSpPr>
          <p:cNvPr id="82" name="Google Shape;82;p14"/>
          <p:cNvSpPr txBox="1">
            <a:spLocks noGrp="1"/>
          </p:cNvSpPr>
          <p:nvPr>
            <p:ph type="ctrTitle"/>
          </p:nvPr>
        </p:nvSpPr>
        <p:spPr>
          <a:xfrm>
            <a:off x="2284950" y="267075"/>
            <a:ext cx="6543900" cy="4609500"/>
          </a:xfrm>
          <a:prstGeom prst="rect">
            <a:avLst/>
          </a:prstGeom>
        </p:spPr>
        <p:txBody>
          <a:bodyPr spcFirstLastPara="1" wrap="square" lIns="91425" tIns="91425" rIns="91425" bIns="91425" anchor="ctr" anchorCtr="0">
            <a:noAutofit/>
          </a:bodyPr>
          <a:lstStyle/>
          <a:p>
            <a:pPr marL="457200" lvl="0" indent="-311150" algn="just" rtl="0">
              <a:lnSpc>
                <a:spcPct val="110000"/>
              </a:lnSpc>
              <a:spcBef>
                <a:spcPts val="1800"/>
              </a:spcBef>
              <a:spcAft>
                <a:spcPts val="0"/>
              </a:spcAft>
              <a:buClr>
                <a:srgbClr val="333333"/>
              </a:buClr>
              <a:buSzPts val="1300"/>
              <a:buAutoNum type="arabicPeriod"/>
            </a:pPr>
            <a:r>
              <a:rPr lang="en" sz="1300" b="0" u="sng">
                <a:solidFill>
                  <a:schemeClr val="hlink"/>
                </a:solidFill>
                <a:hlinkClick r:id="rId3" action="ppaction://hlinksldjump"/>
              </a:rPr>
              <a:t>Welcome, Handbook &amp; Assessments</a:t>
            </a:r>
            <a:r>
              <a:rPr lang="en" sz="1300" b="0">
                <a:solidFill>
                  <a:srgbClr val="000000"/>
                </a:solidFill>
              </a:rPr>
              <a:t> | SWAY Portfolio</a:t>
            </a:r>
            <a:br>
              <a:rPr lang="en" sz="1300" b="0">
                <a:solidFill>
                  <a:srgbClr val="000000"/>
                </a:solidFill>
              </a:rPr>
            </a:br>
            <a:r>
              <a:rPr lang="en" sz="1300" b="0" u="sng">
                <a:solidFill>
                  <a:schemeClr val="hlink"/>
                </a:solidFill>
                <a:hlinkClick r:id="rId4" action="ppaction://hlinksldjump"/>
              </a:rPr>
              <a:t>Origin of Storytelling</a:t>
            </a:r>
            <a:r>
              <a:rPr lang="en" sz="1300" b="0">
                <a:solidFill>
                  <a:schemeClr val="dk2"/>
                </a:solidFill>
              </a:rPr>
              <a:t> | </a:t>
            </a:r>
            <a:r>
              <a:rPr lang="en" sz="1300" b="0" u="sng">
                <a:solidFill>
                  <a:schemeClr val="hlink"/>
                </a:solidFill>
                <a:hlinkClick r:id="rId5" action="ppaction://hlinksldjump"/>
              </a:rPr>
              <a:t>Art of Storytelling</a:t>
            </a:r>
            <a:r>
              <a:rPr lang="en" sz="1300" b="0">
                <a:solidFill>
                  <a:schemeClr val="dk2"/>
                </a:solidFill>
              </a:rPr>
              <a:t> | </a:t>
            </a:r>
            <a:r>
              <a:rPr lang="en" sz="1300" b="0" u="sng">
                <a:solidFill>
                  <a:schemeClr val="hlink"/>
                </a:solidFill>
                <a:hlinkClick r:id="rId6" action="ppaction://hlinksldjump"/>
              </a:rPr>
              <a:t>Stories around us</a:t>
            </a:r>
            <a:endParaRPr sz="1300" b="0">
              <a:solidFill>
                <a:srgbClr val="000000"/>
              </a:solidFill>
            </a:endParaRPr>
          </a:p>
          <a:p>
            <a:pPr marL="457200" lvl="0" indent="-311150" algn="just" rtl="0">
              <a:lnSpc>
                <a:spcPct val="110000"/>
              </a:lnSpc>
              <a:spcBef>
                <a:spcPts val="0"/>
              </a:spcBef>
              <a:spcAft>
                <a:spcPts val="0"/>
              </a:spcAft>
              <a:buClr>
                <a:srgbClr val="333333"/>
              </a:buClr>
              <a:buSzPts val="1300"/>
              <a:buAutoNum type="arabicPeriod"/>
            </a:pPr>
            <a:r>
              <a:rPr lang="en" sz="1300" b="0" u="sng">
                <a:solidFill>
                  <a:schemeClr val="hlink"/>
                </a:solidFill>
                <a:hlinkClick r:id="rId7" action="ppaction://hlinksldjump"/>
              </a:rPr>
              <a:t>Patterns in Stories</a:t>
            </a:r>
            <a:r>
              <a:rPr lang="en" sz="1300" b="0">
                <a:solidFill>
                  <a:srgbClr val="000000"/>
                </a:solidFill>
              </a:rPr>
              <a:t> | </a:t>
            </a:r>
            <a:r>
              <a:rPr lang="en" sz="1300" b="0" u="sng">
                <a:solidFill>
                  <a:schemeClr val="hlink"/>
                </a:solidFill>
                <a:hlinkClick r:id="rId8" action="ppaction://hlinksldjump"/>
              </a:rPr>
              <a:t>Commercial Storytelling</a:t>
            </a:r>
            <a:r>
              <a:rPr lang="en" sz="1300" b="0">
                <a:solidFill>
                  <a:srgbClr val="000000"/>
                </a:solidFill>
              </a:rPr>
              <a:t> | </a:t>
            </a:r>
            <a:r>
              <a:rPr lang="en" sz="1300" b="0" u="sng">
                <a:solidFill>
                  <a:schemeClr val="hlink"/>
                </a:solidFill>
                <a:hlinkClick r:id="rId9" action="ppaction://hlinksldjump"/>
              </a:rPr>
              <a:t>Digital Storytelling</a:t>
            </a:r>
            <a:r>
              <a:rPr lang="en" sz="1300" b="0">
                <a:solidFill>
                  <a:srgbClr val="000000"/>
                </a:solidFill>
              </a:rPr>
              <a:t> </a:t>
            </a:r>
            <a:endParaRPr sz="1300" b="0">
              <a:solidFill>
                <a:srgbClr val="000000"/>
              </a:solidFill>
            </a:endParaRPr>
          </a:p>
          <a:p>
            <a:pPr marL="457200" lvl="0" indent="-311150" algn="just" rtl="0">
              <a:lnSpc>
                <a:spcPct val="110000"/>
              </a:lnSpc>
              <a:spcBef>
                <a:spcPts val="0"/>
              </a:spcBef>
              <a:spcAft>
                <a:spcPts val="0"/>
              </a:spcAft>
              <a:buClr>
                <a:srgbClr val="333333"/>
              </a:buClr>
              <a:buSzPts val="1300"/>
              <a:buAutoNum type="arabicPeriod"/>
            </a:pPr>
            <a:r>
              <a:rPr lang="en" sz="1300" b="0" u="sng">
                <a:solidFill>
                  <a:schemeClr val="hlink"/>
                </a:solidFill>
                <a:hlinkClick r:id="rId10" action="ppaction://hlinksldjump"/>
              </a:rPr>
              <a:t>Intellectual Property</a:t>
            </a:r>
            <a:r>
              <a:rPr lang="en" sz="1300" b="0">
                <a:solidFill>
                  <a:srgbClr val="333333"/>
                </a:solidFill>
              </a:rPr>
              <a:t> | </a:t>
            </a:r>
            <a:r>
              <a:rPr lang="en" sz="1300" b="0" u="sng">
                <a:solidFill>
                  <a:schemeClr val="hlink"/>
                </a:solidFill>
                <a:hlinkClick r:id="rId11" action="ppaction://hlinksldjump"/>
              </a:rPr>
              <a:t>Digital Story Experience</a:t>
            </a:r>
            <a:r>
              <a:rPr lang="en" sz="1300" b="0">
                <a:solidFill>
                  <a:srgbClr val="333333"/>
                </a:solidFill>
              </a:rPr>
              <a:t> </a:t>
            </a:r>
            <a:endParaRPr sz="1300" b="0">
              <a:solidFill>
                <a:srgbClr val="333333"/>
              </a:solidFill>
            </a:endParaRPr>
          </a:p>
          <a:p>
            <a:pPr marL="457200" lvl="0" indent="-311150" algn="just" rtl="0">
              <a:lnSpc>
                <a:spcPct val="110000"/>
              </a:lnSpc>
              <a:spcBef>
                <a:spcPts val="0"/>
              </a:spcBef>
              <a:spcAft>
                <a:spcPts val="0"/>
              </a:spcAft>
              <a:buClr>
                <a:srgbClr val="333333"/>
              </a:buClr>
              <a:buSzPts val="1300"/>
              <a:buAutoNum type="arabicPeriod"/>
            </a:pPr>
            <a:r>
              <a:rPr lang="en" sz="1300" b="0">
                <a:solidFill>
                  <a:schemeClr val="dk2"/>
                </a:solidFill>
              </a:rPr>
              <a:t>Dev-Digital Story Experience | Sound Editing | Video Editing</a:t>
            </a:r>
            <a:endParaRPr sz="1300" b="0">
              <a:solidFill>
                <a:srgbClr val="000000"/>
              </a:solidFill>
            </a:endParaRPr>
          </a:p>
          <a:p>
            <a:pPr marL="457200" lvl="0" indent="-311150" algn="just" rtl="0">
              <a:lnSpc>
                <a:spcPct val="110000"/>
              </a:lnSpc>
              <a:spcBef>
                <a:spcPts val="0"/>
              </a:spcBef>
              <a:spcAft>
                <a:spcPts val="0"/>
              </a:spcAft>
              <a:buClr>
                <a:srgbClr val="333333"/>
              </a:buClr>
              <a:buSzPts val="1300"/>
              <a:buAutoNum type="arabicPeriod"/>
            </a:pPr>
            <a:r>
              <a:rPr lang="en" sz="1300">
                <a:solidFill>
                  <a:schemeClr val="dk2"/>
                </a:solidFill>
              </a:rPr>
              <a:t>Showcase</a:t>
            </a:r>
            <a:r>
              <a:rPr lang="en" sz="1300" b="0">
                <a:solidFill>
                  <a:schemeClr val="dk2"/>
                </a:solidFill>
              </a:rPr>
              <a:t> | Digital Story Experience</a:t>
            </a:r>
            <a:endParaRPr sz="1300" b="0">
              <a:solidFill>
                <a:schemeClr val="dk2"/>
              </a:solidFill>
            </a:endParaRPr>
          </a:p>
          <a:p>
            <a:pPr marL="457200" lvl="0" indent="-311150" algn="just" rtl="0">
              <a:lnSpc>
                <a:spcPct val="110000"/>
              </a:lnSpc>
              <a:spcBef>
                <a:spcPts val="0"/>
              </a:spcBef>
              <a:spcAft>
                <a:spcPts val="0"/>
              </a:spcAft>
              <a:buClr>
                <a:srgbClr val="333333"/>
              </a:buClr>
              <a:buSzPts val="1300"/>
              <a:buAutoNum type="arabicPeriod"/>
            </a:pPr>
            <a:r>
              <a:rPr lang="en" sz="1300" b="0" u="sng">
                <a:solidFill>
                  <a:schemeClr val="hlink"/>
                </a:solidFill>
                <a:hlinkClick r:id="rId12" action="ppaction://hlinksldjump"/>
              </a:rPr>
              <a:t>Photography</a:t>
            </a:r>
            <a:r>
              <a:rPr lang="en" sz="1300" b="0">
                <a:solidFill>
                  <a:schemeClr val="dk2"/>
                </a:solidFill>
              </a:rPr>
              <a:t> | </a:t>
            </a:r>
            <a:r>
              <a:rPr lang="en" sz="1300" b="0" u="sng">
                <a:solidFill>
                  <a:schemeClr val="hlink"/>
                </a:solidFill>
                <a:hlinkClick r:id="rId13" action="ppaction://hlinksldjump"/>
              </a:rPr>
              <a:t>Videography</a:t>
            </a:r>
            <a:r>
              <a:rPr lang="en" sz="1300" b="0">
                <a:solidFill>
                  <a:schemeClr val="dk2"/>
                </a:solidFill>
              </a:rPr>
              <a:t> | Intro-</a:t>
            </a:r>
            <a:r>
              <a:rPr lang="en" sz="1300" b="0" u="sng">
                <a:solidFill>
                  <a:schemeClr val="hlink"/>
                </a:solidFill>
                <a:hlinkClick r:id="rId14" action="ppaction://hlinksldjump"/>
              </a:rPr>
              <a:t>Welcome to Bath Spa University</a:t>
            </a:r>
            <a:endParaRPr sz="1300" b="0">
              <a:solidFill>
                <a:schemeClr val="dk2"/>
              </a:solidFill>
            </a:endParaRPr>
          </a:p>
          <a:p>
            <a:pPr marL="457200" lvl="0" indent="-311150" algn="just" rtl="0">
              <a:lnSpc>
                <a:spcPct val="110000"/>
              </a:lnSpc>
              <a:spcBef>
                <a:spcPts val="0"/>
              </a:spcBef>
              <a:spcAft>
                <a:spcPts val="0"/>
              </a:spcAft>
              <a:buClr>
                <a:srgbClr val="333333"/>
              </a:buClr>
              <a:buSzPts val="1300"/>
              <a:buAutoNum type="arabicPeriod"/>
            </a:pPr>
            <a:r>
              <a:rPr lang="en" sz="1300" b="0">
                <a:solidFill>
                  <a:schemeClr val="dk2"/>
                </a:solidFill>
              </a:rPr>
              <a:t>Sound Editing | Video Editing | Dev-Welcome to Bath Spa University</a:t>
            </a:r>
            <a:endParaRPr sz="1300" b="0">
              <a:solidFill>
                <a:schemeClr val="dk2"/>
              </a:solidFill>
            </a:endParaRPr>
          </a:p>
          <a:p>
            <a:pPr marL="457200" lvl="0" indent="-311150" algn="just" rtl="0">
              <a:lnSpc>
                <a:spcPct val="110000"/>
              </a:lnSpc>
              <a:spcBef>
                <a:spcPts val="0"/>
              </a:spcBef>
              <a:spcAft>
                <a:spcPts val="0"/>
              </a:spcAft>
              <a:buClr>
                <a:srgbClr val="333333"/>
              </a:buClr>
              <a:buSzPts val="1300"/>
              <a:buAutoNum type="arabicPeriod"/>
            </a:pPr>
            <a:r>
              <a:rPr lang="en" sz="1300">
                <a:solidFill>
                  <a:schemeClr val="dk2"/>
                </a:solidFill>
              </a:rPr>
              <a:t>Showcase | </a:t>
            </a:r>
            <a:r>
              <a:rPr lang="en" sz="1300" b="0">
                <a:solidFill>
                  <a:schemeClr val="dk2"/>
                </a:solidFill>
              </a:rPr>
              <a:t>Welcome to Bath Spa University</a:t>
            </a:r>
            <a:endParaRPr sz="130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 sz="1300" b="0" u="sng">
                <a:solidFill>
                  <a:schemeClr val="hlink"/>
                </a:solidFill>
                <a:hlinkClick r:id="rId15" action="ppaction://hlinksldjump"/>
              </a:rPr>
              <a:t>Interactive Storytelling</a:t>
            </a:r>
            <a:r>
              <a:rPr lang="en" sz="1300" b="0">
                <a:solidFill>
                  <a:schemeClr val="dk2"/>
                </a:solidFill>
              </a:rPr>
              <a:t> | </a:t>
            </a:r>
            <a:r>
              <a:rPr lang="en" sz="1300" b="0" u="sng">
                <a:solidFill>
                  <a:schemeClr val="hlink"/>
                </a:solidFill>
                <a:hlinkClick r:id="rId16" action="ppaction://hlinksldjump"/>
              </a:rPr>
              <a:t>Basic Twine Practice</a:t>
            </a:r>
            <a:r>
              <a:rPr lang="en" sz="1300" b="0">
                <a:solidFill>
                  <a:schemeClr val="dk2"/>
                </a:solidFill>
              </a:rPr>
              <a:t> | DropBox | ImGur | </a:t>
            </a:r>
            <a:r>
              <a:rPr lang="en" sz="1300" b="0" u="sng">
                <a:solidFill>
                  <a:schemeClr val="hlink"/>
                </a:solidFill>
                <a:hlinkClick r:id="rId17" action="ppaction://hlinksldjump"/>
              </a:rPr>
              <a:t>Itch.io</a:t>
            </a:r>
            <a:endParaRPr sz="49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 sz="1300" b="0">
                <a:solidFill>
                  <a:schemeClr val="dk2"/>
                </a:solidFill>
              </a:rPr>
              <a:t>A1 Development | </a:t>
            </a:r>
            <a:r>
              <a:rPr lang="en" sz="1300" b="0" u="sng">
                <a:solidFill>
                  <a:schemeClr val="hlink"/>
                </a:solidFill>
                <a:hlinkClick r:id="rId18" action="ppaction://hlinksldjump"/>
              </a:rPr>
              <a:t>Photoshop</a:t>
            </a:r>
            <a:endParaRPr sz="13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 sz="1300" b="0">
                <a:solidFill>
                  <a:schemeClr val="dk2"/>
                </a:solidFill>
              </a:rPr>
              <a:t>A1 Development | </a:t>
            </a:r>
            <a:r>
              <a:rPr lang="en" sz="1300" b="0" u="sng">
                <a:solidFill>
                  <a:schemeClr val="hlink"/>
                </a:solidFill>
                <a:hlinkClick r:id="rId19" action="ppaction://hlinksldjump"/>
              </a:rPr>
              <a:t>Timelapse</a:t>
            </a:r>
            <a:endParaRPr sz="13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 sz="1300" b="0">
                <a:solidFill>
                  <a:schemeClr val="dk2"/>
                </a:solidFill>
              </a:rPr>
              <a:t>A1 Development | </a:t>
            </a:r>
            <a:r>
              <a:rPr lang="en" sz="1300" b="0" u="sng">
                <a:solidFill>
                  <a:schemeClr val="hlink"/>
                </a:solidFill>
                <a:hlinkClick r:id="rId20" action="ppaction://hlinksldjump"/>
              </a:rPr>
              <a:t>Stop Motion</a:t>
            </a:r>
            <a:endParaRPr sz="1300">
              <a:solidFill>
                <a:schemeClr val="dk2"/>
              </a:solidFill>
            </a:endParaRPr>
          </a:p>
          <a:p>
            <a:pPr marL="457200" lvl="0" indent="-311150" algn="just" rtl="0">
              <a:lnSpc>
                <a:spcPct val="110000"/>
              </a:lnSpc>
              <a:spcBef>
                <a:spcPts val="0"/>
              </a:spcBef>
              <a:spcAft>
                <a:spcPts val="0"/>
              </a:spcAft>
              <a:buClr>
                <a:srgbClr val="FF0000"/>
              </a:buClr>
              <a:buSzPts val="1300"/>
              <a:buAutoNum type="arabicPeriod"/>
            </a:pPr>
            <a:r>
              <a:rPr lang="en" sz="1300">
                <a:solidFill>
                  <a:srgbClr val="FF0000"/>
                </a:solidFill>
              </a:rPr>
              <a:t>A1 Development | Submission</a:t>
            </a:r>
            <a:endParaRPr sz="1300">
              <a:solidFill>
                <a:srgbClr val="FF0000"/>
              </a:solidFill>
            </a:endParaRPr>
          </a:p>
          <a:p>
            <a:pPr marL="457200" lvl="0" indent="-311150" algn="just" rtl="0">
              <a:lnSpc>
                <a:spcPct val="110000"/>
              </a:lnSpc>
              <a:spcBef>
                <a:spcPts val="0"/>
              </a:spcBef>
              <a:spcAft>
                <a:spcPts val="0"/>
              </a:spcAft>
              <a:buClr>
                <a:srgbClr val="9900FF"/>
              </a:buClr>
              <a:buSzPts val="1300"/>
              <a:buAutoNum type="arabicPeriod"/>
            </a:pPr>
            <a:r>
              <a:rPr lang="en" sz="1300">
                <a:solidFill>
                  <a:srgbClr val="9900FF"/>
                </a:solidFill>
              </a:rPr>
              <a:t>Showcase | Assessment 1</a:t>
            </a:r>
            <a:endParaRPr sz="1300">
              <a:solidFill>
                <a:srgbClr val="9900FF"/>
              </a:solidFill>
            </a:endParaRPr>
          </a:p>
          <a:p>
            <a:pPr marL="457200" lvl="0" indent="-311150" algn="just" rtl="0">
              <a:lnSpc>
                <a:spcPct val="110000"/>
              </a:lnSpc>
              <a:spcBef>
                <a:spcPts val="0"/>
              </a:spcBef>
              <a:spcAft>
                <a:spcPts val="0"/>
              </a:spcAft>
              <a:buClr>
                <a:srgbClr val="333333"/>
              </a:buClr>
              <a:buSzPts val="1300"/>
              <a:buAutoNum type="arabicPeriod"/>
            </a:pPr>
            <a:r>
              <a:rPr lang="en" sz="1300" b="0" u="sng">
                <a:solidFill>
                  <a:schemeClr val="hlink"/>
                </a:solidFill>
                <a:hlinkClick r:id="rId21" action="ppaction://hlinksldjump"/>
              </a:rPr>
              <a:t>Bitsy Game</a:t>
            </a:r>
            <a:endParaRPr sz="13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 sz="1300" b="0">
                <a:solidFill>
                  <a:schemeClr val="dk2"/>
                </a:solidFill>
              </a:rPr>
              <a:t>A2 development</a:t>
            </a:r>
            <a:endParaRPr sz="1300" b="0">
              <a:solidFill>
                <a:schemeClr val="dk2"/>
              </a:solidFill>
            </a:endParaRPr>
          </a:p>
          <a:p>
            <a:pPr marL="457200" lvl="0" indent="-311150" algn="just" rtl="0">
              <a:lnSpc>
                <a:spcPct val="110000"/>
              </a:lnSpc>
              <a:spcBef>
                <a:spcPts val="0"/>
              </a:spcBef>
              <a:spcAft>
                <a:spcPts val="0"/>
              </a:spcAft>
              <a:buClr>
                <a:srgbClr val="FF0000"/>
              </a:buClr>
              <a:buSzPts val="1300"/>
              <a:buAutoNum type="arabicPeriod"/>
            </a:pPr>
            <a:r>
              <a:rPr lang="en" sz="1300">
                <a:solidFill>
                  <a:srgbClr val="FF0000"/>
                </a:solidFill>
              </a:rPr>
              <a:t>A2 development  | Submission</a:t>
            </a:r>
            <a:endParaRPr sz="1300" b="0">
              <a:solidFill>
                <a:srgbClr val="FF0000"/>
              </a:solidFill>
            </a:endParaRPr>
          </a:p>
          <a:p>
            <a:pPr marL="457200" lvl="0" indent="-311150" algn="just" rtl="0">
              <a:lnSpc>
                <a:spcPct val="110000"/>
              </a:lnSpc>
              <a:spcBef>
                <a:spcPts val="0"/>
              </a:spcBef>
              <a:spcAft>
                <a:spcPts val="0"/>
              </a:spcAft>
              <a:buClr>
                <a:srgbClr val="9900FF"/>
              </a:buClr>
              <a:buSzPts val="1300"/>
              <a:buAutoNum type="arabicPeriod"/>
            </a:pPr>
            <a:r>
              <a:rPr lang="en" sz="1300">
                <a:solidFill>
                  <a:srgbClr val="9900FF"/>
                </a:solidFill>
              </a:rPr>
              <a:t>Showcase | Assessment 2</a:t>
            </a:r>
            <a:endParaRPr sz="1300">
              <a:solidFill>
                <a:srgbClr val="9900FF"/>
              </a:solidFill>
            </a:endParaRPr>
          </a:p>
        </p:txBody>
      </p:sp>
      <p:cxnSp>
        <p:nvCxnSpPr>
          <p:cNvPr id="83" name="Google Shape;83;p14"/>
          <p:cNvCxnSpPr/>
          <p:nvPr/>
        </p:nvCxnSpPr>
        <p:spPr>
          <a:xfrm>
            <a:off x="16361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9"/>
        <p:cNvGrpSpPr/>
        <p:nvPr/>
      </p:nvGrpSpPr>
      <p:grpSpPr>
        <a:xfrm>
          <a:off x="0" y="0"/>
          <a:ext cx="0" cy="0"/>
          <a:chOff x="0" y="0"/>
          <a:chExt cx="0" cy="0"/>
        </a:xfrm>
      </p:grpSpPr>
      <p:pic>
        <p:nvPicPr>
          <p:cNvPr id="230" name="Google Shape;230;p32" descr="from https://vimeo.com/48908599" title="Heider &amp; Simmel animation 1944 SD">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4"/>
        <p:cNvGrpSpPr/>
        <p:nvPr/>
      </p:nvGrpSpPr>
      <p:grpSpPr>
        <a:xfrm>
          <a:off x="0" y="0"/>
          <a:ext cx="0" cy="0"/>
          <a:chOff x="0" y="0"/>
          <a:chExt cx="0" cy="0"/>
        </a:xfrm>
      </p:grpSpPr>
      <p:sp>
        <p:nvSpPr>
          <p:cNvPr id="1655" name="Google Shape;1655;p213"/>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Changing font</a:t>
            </a:r>
            <a:endParaRPr sz="1600">
              <a:solidFill>
                <a:srgbClr val="FF0000"/>
              </a:solidFill>
            </a:endParaRPr>
          </a:p>
        </p:txBody>
      </p:sp>
      <p:sp>
        <p:nvSpPr>
          <p:cNvPr id="1656" name="Google Shape;1656;p213"/>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tw-story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font-size: 23px;</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font-family: '</a:t>
            </a:r>
            <a:r>
              <a:rPr lang="en" sz="1500" b="0">
                <a:solidFill>
                  <a:srgbClr val="FF0000"/>
                </a:solidFill>
                <a:latin typeface="Roboto Mono"/>
                <a:ea typeface="Roboto Mono"/>
                <a:cs typeface="Roboto Mono"/>
                <a:sym typeface="Roboto Mono"/>
              </a:rPr>
              <a:t>Quicksand</a:t>
            </a:r>
            <a:r>
              <a:rPr lang="en" sz="1500" b="0">
                <a:solidFill>
                  <a:schemeClr val="dk2"/>
                </a:solidFill>
                <a:latin typeface="Roboto Mono"/>
                <a:ea typeface="Roboto Mono"/>
                <a:cs typeface="Roboto Mono"/>
                <a:sym typeface="Roboto Mono"/>
              </a:rPr>
              <a:t>', sans-serif;</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color: white;</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line-height: 1.8;</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657" name="Google Shape;1657;p21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58" name="Google Shape;1658;p213"/>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2"/>
        <p:cNvGrpSpPr/>
        <p:nvPr/>
      </p:nvGrpSpPr>
      <p:grpSpPr>
        <a:xfrm>
          <a:off x="0" y="0"/>
          <a:ext cx="0" cy="0"/>
          <a:chOff x="0" y="0"/>
          <a:chExt cx="0" cy="0"/>
        </a:xfrm>
      </p:grpSpPr>
      <p:sp>
        <p:nvSpPr>
          <p:cNvPr id="1663" name="Google Shape;1663;p214"/>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Google fonts</a:t>
            </a:r>
            <a:endParaRPr sz="1600">
              <a:solidFill>
                <a:srgbClr val="FF0000"/>
              </a:solidFill>
            </a:endParaRPr>
          </a:p>
        </p:txBody>
      </p:sp>
      <p:sp>
        <p:nvSpPr>
          <p:cNvPr id="1664" name="Google Shape;1664;p214"/>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 sz="1500" b="0">
                <a:solidFill>
                  <a:schemeClr val="dk2"/>
                </a:solidFill>
                <a:uFill>
                  <a:noFill/>
                </a:u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@import</a:t>
            </a:r>
            <a:r>
              <a:rPr lang="en" sz="1500" b="0">
                <a:solidFill>
                  <a:schemeClr val="dk2"/>
                </a:solidFill>
                <a:latin typeface="Roboto Mono"/>
                <a:ea typeface="Roboto Mono"/>
                <a:cs typeface="Roboto Mono"/>
                <a:sym typeface="Roboto Mono"/>
              </a:rPr>
              <a:t> '</a:t>
            </a:r>
            <a:r>
              <a:rPr lang="en" sz="1500" b="0">
                <a:solidFill>
                  <a:schemeClr val="dk2"/>
                </a:solidFill>
                <a:uFill>
                  <a:noFill/>
                </a:uFill>
                <a:latin typeface="Roboto Mono"/>
                <a:ea typeface="Roboto Mono"/>
                <a:cs typeface="Roboto Mono"/>
                <a:sym typeface="Roboto Mono"/>
                <a:hlinkClick r:id="rId4">
                  <a:extLst>
                    <a:ext uri="{A12FA001-AC4F-418D-AE19-62706E023703}">
                      <ahyp:hlinkClr xmlns:ahyp="http://schemas.microsoft.com/office/drawing/2018/hyperlinkcolor" val="tx"/>
                    </a:ext>
                  </a:extLst>
                </a:hlinkClick>
              </a:rPr>
              <a:t>https://fonts.googleapis.com/css?family=</a:t>
            </a:r>
            <a:r>
              <a:rPr lang="en" sz="1500" b="0">
                <a:solidFill>
                  <a:srgbClr val="FF0000"/>
                </a:solidFill>
                <a:latin typeface="Roboto Mono"/>
                <a:ea typeface="Roboto Mono"/>
                <a:cs typeface="Roboto Mono"/>
                <a:sym typeface="Roboto Mono"/>
              </a:rPr>
              <a:t>Quicksand</a:t>
            </a: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tw-story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font-size: 23px;</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font-family: '</a:t>
            </a:r>
            <a:r>
              <a:rPr lang="en" sz="1500" b="0">
                <a:solidFill>
                  <a:srgbClr val="FF0000"/>
                </a:solidFill>
                <a:latin typeface="Roboto Mono"/>
                <a:ea typeface="Roboto Mono"/>
                <a:cs typeface="Roboto Mono"/>
                <a:sym typeface="Roboto Mono"/>
              </a:rPr>
              <a:t>Quicksand</a:t>
            </a:r>
            <a:r>
              <a:rPr lang="en" sz="1500" b="0">
                <a:solidFill>
                  <a:schemeClr val="dk2"/>
                </a:solidFill>
                <a:latin typeface="Roboto Mono"/>
                <a:ea typeface="Roboto Mono"/>
                <a:cs typeface="Roboto Mono"/>
                <a:sym typeface="Roboto Mono"/>
              </a:rPr>
              <a:t>', sans-serif;</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color: white;</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line-height: 1.8;</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665" name="Google Shape;1665;p21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214"/>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0"/>
        <p:cNvGrpSpPr/>
        <p:nvPr/>
      </p:nvGrpSpPr>
      <p:grpSpPr>
        <a:xfrm>
          <a:off x="0" y="0"/>
          <a:ext cx="0" cy="0"/>
          <a:chOff x="0" y="0"/>
          <a:chExt cx="0" cy="0"/>
        </a:xfrm>
      </p:grpSpPr>
      <p:sp>
        <p:nvSpPr>
          <p:cNvPr id="1671" name="Google Shape;1671;p215"/>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Text positioning</a:t>
            </a:r>
            <a:endParaRPr sz="1600">
              <a:solidFill>
                <a:srgbClr val="FF0000"/>
              </a:solidFill>
            </a:endParaRPr>
          </a:p>
        </p:txBody>
      </p:sp>
      <p:sp>
        <p:nvSpPr>
          <p:cNvPr id="1672" name="Google Shape;1672;p215"/>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tw-passage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text-align: left;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color: white;</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font-size: 4vh;</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font-size: 4vw;</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font-size: 4vmin;</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line-height: normal;</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top:200px; width:400px; left:250px;}</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673" name="Google Shape;1673;p21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215"/>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8"/>
        <p:cNvGrpSpPr/>
        <p:nvPr/>
      </p:nvGrpSpPr>
      <p:grpSpPr>
        <a:xfrm>
          <a:off x="0" y="0"/>
          <a:ext cx="0" cy="0"/>
          <a:chOff x="0" y="0"/>
          <a:chExt cx="0" cy="0"/>
        </a:xfrm>
      </p:grpSpPr>
      <p:sp>
        <p:nvSpPr>
          <p:cNvPr id="1679" name="Google Shape;1679;p216"/>
          <p:cNvSpPr txBox="1">
            <a:spLocks noGrp="1"/>
          </p:cNvSpPr>
          <p:nvPr>
            <p:ph type="ctrTitle"/>
          </p:nvPr>
        </p:nvSpPr>
        <p:spPr>
          <a:xfrm>
            <a:off x="364700" y="267000"/>
            <a:ext cx="1834200" cy="293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Text box</a:t>
            </a: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r>
              <a:rPr lang="en" sz="1600">
                <a:solidFill>
                  <a:srgbClr val="FF0000"/>
                </a:solidFill>
              </a:rPr>
              <a:t>Not recommended!!</a:t>
            </a:r>
            <a:endParaRPr sz="1600">
              <a:solidFill>
                <a:srgbClr val="FF0000"/>
              </a:solidFill>
            </a:endParaRPr>
          </a:p>
        </p:txBody>
      </p:sp>
      <p:sp>
        <p:nvSpPr>
          <p:cNvPr id="1680" name="Google Shape;1680;p216"/>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tw-passage[</a:t>
            </a:r>
            <a:r>
              <a:rPr lang="en" sz="1500" b="0">
                <a:solidFill>
                  <a:srgbClr val="FF0000"/>
                </a:solidFill>
                <a:latin typeface="Roboto Mono"/>
                <a:ea typeface="Roboto Mono"/>
                <a:cs typeface="Roboto Mono"/>
                <a:sym typeface="Roboto Mono"/>
              </a:rPr>
              <a:t>tags~="intro"</a:t>
            </a: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text-align: center;</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font-size: 3vh;</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font-size: 3vw;</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font-size: 3vmin;</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line-height: normal;</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background-color: transparent;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background-color: rgba(0,0,0, 0.5);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padding: 30px;</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border-radius: 30px;</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border: 5px groove #BD8E6B;</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top:450px; width:500px; left:200px;}</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681" name="Google Shape;1681;p21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82" name="Google Shape;1682;p216"/>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6"/>
        <p:cNvGrpSpPr/>
        <p:nvPr/>
      </p:nvGrpSpPr>
      <p:grpSpPr>
        <a:xfrm>
          <a:off x="0" y="0"/>
          <a:ext cx="0" cy="0"/>
          <a:chOff x="0" y="0"/>
          <a:chExt cx="0" cy="0"/>
        </a:xfrm>
      </p:grpSpPr>
      <p:sp>
        <p:nvSpPr>
          <p:cNvPr id="1687" name="Google Shape;1687;p217"/>
          <p:cNvSpPr txBox="1">
            <a:spLocks noGrp="1"/>
          </p:cNvSpPr>
          <p:nvPr>
            <p:ph type="ctrTitle"/>
          </p:nvPr>
        </p:nvSpPr>
        <p:spPr>
          <a:xfrm>
            <a:off x="364700" y="267000"/>
            <a:ext cx="1834200" cy="293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Typewriter text effect</a:t>
            </a:r>
            <a:endParaRPr sz="1600">
              <a:solidFill>
                <a:srgbClr val="FF0000"/>
              </a:solidFill>
            </a:endParaRPr>
          </a:p>
        </p:txBody>
      </p:sp>
      <p:sp>
        <p:nvSpPr>
          <p:cNvPr id="1688" name="Google Shape;1688;p217"/>
          <p:cNvSpPr txBox="1">
            <a:spLocks noGrp="1"/>
          </p:cNvSpPr>
          <p:nvPr>
            <p:ph type="ctrTitle"/>
          </p:nvPr>
        </p:nvSpPr>
        <p:spPr>
          <a:xfrm>
            <a:off x="2551100" y="740700"/>
            <a:ext cx="6277500" cy="413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(set: $typewriterText to "Hello!</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Welcome to my Game.</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Are you ready?</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If you are, then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(set: $typewriterPos to 1)</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|typewriterOutput&gt;[]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(live: 50ms)[</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(append:?typewriterOutput)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[(print: $typewriterText's $typewriterPos)]</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(set: $typewriterPos to it + 1)</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(if: $typewriterPos is $typewriterText's length + 1)[</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[[Let's get started!]]	(stop:)</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689" name="Google Shape;1689;p21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90" name="Google Shape;1690;p217"/>
          <p:cNvSpPr txBox="1">
            <a:spLocks noGrp="1"/>
          </p:cNvSpPr>
          <p:nvPr>
            <p:ph type="ctrTitle"/>
          </p:nvPr>
        </p:nvSpPr>
        <p:spPr>
          <a:xfrm>
            <a:off x="2551100" y="26700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Passage.</a:t>
            </a:r>
            <a:endParaRPr sz="1600">
              <a:solidFill>
                <a:srgbClr val="4A86E8"/>
              </a:solidFill>
            </a:endParaRPr>
          </a:p>
        </p:txBody>
      </p:sp>
    </p:spTree>
  </p:cSld>
  <p:clrMapOvr>
    <a:masterClrMapping/>
  </p:clrMapOvr>
  <p:transition spd="med">
    <p:fade/>
  </p:transition>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4"/>
        <p:cNvGrpSpPr/>
        <p:nvPr/>
      </p:nvGrpSpPr>
      <p:grpSpPr>
        <a:xfrm>
          <a:off x="0" y="0"/>
          <a:ext cx="0" cy="0"/>
          <a:chOff x="0" y="0"/>
          <a:chExt cx="0" cy="0"/>
        </a:xfrm>
      </p:grpSpPr>
      <p:sp>
        <p:nvSpPr>
          <p:cNvPr id="1695" name="Google Shape;1695;p218"/>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Background image</a:t>
            </a:r>
            <a:endParaRPr sz="1600">
              <a:solidFill>
                <a:srgbClr val="FF0000"/>
              </a:solidFill>
            </a:endParaRPr>
          </a:p>
        </p:txBody>
      </p:sp>
      <p:sp>
        <p:nvSpPr>
          <p:cNvPr id="1696" name="Google Shape;1696;p218"/>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tw-story {</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 background-image:  url("</a:t>
            </a:r>
            <a:r>
              <a:rPr lang="en" sz="1500" b="0" i="1">
                <a:solidFill>
                  <a:srgbClr val="FF0000"/>
                </a:solidFill>
                <a:latin typeface="Roboto Mono"/>
                <a:ea typeface="Roboto Mono"/>
                <a:cs typeface="Roboto Mono"/>
                <a:sym typeface="Roboto Mono"/>
              </a:rPr>
              <a:t>https://i.imgur.com/LhsI86t.jpeg</a:t>
            </a: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 background-size:cover;</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 background-position:center; </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p:txBody>
      </p:sp>
      <p:cxnSp>
        <p:nvCxnSpPr>
          <p:cNvPr id="1697" name="Google Shape;1697;p21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98" name="Google Shape;1698;p218"/>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2"/>
        <p:cNvGrpSpPr/>
        <p:nvPr/>
      </p:nvGrpSpPr>
      <p:grpSpPr>
        <a:xfrm>
          <a:off x="0" y="0"/>
          <a:ext cx="0" cy="0"/>
          <a:chOff x="0" y="0"/>
          <a:chExt cx="0" cy="0"/>
        </a:xfrm>
      </p:grpSpPr>
      <p:sp>
        <p:nvSpPr>
          <p:cNvPr id="1703" name="Google Shape;1703;p219"/>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Background image with TAGGED passages</a:t>
            </a:r>
            <a:endParaRPr sz="1600">
              <a:solidFill>
                <a:srgbClr val="FF0000"/>
              </a:solidFill>
            </a:endParaRPr>
          </a:p>
        </p:txBody>
      </p:sp>
      <p:sp>
        <p:nvSpPr>
          <p:cNvPr id="1704" name="Google Shape;1704;p219"/>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tw-story[tags~="</a:t>
            </a:r>
            <a:r>
              <a:rPr lang="en" sz="1500" b="0">
                <a:solidFill>
                  <a:srgbClr val="FF0000"/>
                </a:solidFill>
                <a:latin typeface="Roboto Mono"/>
                <a:ea typeface="Roboto Mono"/>
                <a:cs typeface="Roboto Mono"/>
                <a:sym typeface="Roboto Mono"/>
              </a:rPr>
              <a:t>1</a:t>
            </a:r>
            <a:r>
              <a:rPr lang="en" sz="1500" b="0">
                <a:solidFill>
                  <a:schemeClr val="dk2"/>
                </a:solidFill>
                <a:latin typeface="Roboto Mono"/>
                <a:ea typeface="Roboto Mono"/>
                <a:cs typeface="Roboto Mono"/>
                <a:sym typeface="Roboto Mono"/>
              </a:rPr>
              <a:t>"] {</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 background-image: url("</a:t>
            </a:r>
            <a:r>
              <a:rPr lang="en" sz="1500" b="0">
                <a:solidFill>
                  <a:srgbClr val="FF0000"/>
                </a:solidFill>
                <a:latin typeface="Roboto Mono"/>
                <a:ea typeface="Roboto Mono"/>
                <a:cs typeface="Roboto Mono"/>
                <a:sym typeface="Roboto Mono"/>
              </a:rPr>
              <a:t>https://i.imgur.com/LhsI86t.jpeg</a:t>
            </a: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 background-size:cover;</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 background-position:center; </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705" name="Google Shape;1705;p21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06" name="Google Shape;1706;p219"/>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0"/>
        <p:cNvGrpSpPr/>
        <p:nvPr/>
      </p:nvGrpSpPr>
      <p:grpSpPr>
        <a:xfrm>
          <a:off x="0" y="0"/>
          <a:ext cx="0" cy="0"/>
          <a:chOff x="0" y="0"/>
          <a:chExt cx="0" cy="0"/>
        </a:xfrm>
      </p:grpSpPr>
      <p:sp>
        <p:nvSpPr>
          <p:cNvPr id="1711" name="Google Shape;1711;p220"/>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Image as insert</a:t>
            </a:r>
            <a:endParaRPr sz="1600">
              <a:solidFill>
                <a:srgbClr val="FF0000"/>
              </a:solidFill>
            </a:endParaRPr>
          </a:p>
        </p:txBody>
      </p:sp>
      <p:sp>
        <p:nvSpPr>
          <p:cNvPr id="1712" name="Google Shape;1712;p220"/>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b="0">
                <a:solidFill>
                  <a:schemeClr val="dk2"/>
                </a:solidFill>
                <a:latin typeface="Roboto Mono"/>
                <a:ea typeface="Roboto Mono"/>
                <a:cs typeface="Roboto Mono"/>
                <a:sym typeface="Roboto Mono"/>
              </a:rPr>
              <a:t>&lt;img src="</a:t>
            </a:r>
            <a:r>
              <a:rPr lang="en" sz="1500" b="0">
                <a:solidFill>
                  <a:srgbClr val="FF0000"/>
                </a:solidFill>
                <a:latin typeface="Roboto Mono"/>
                <a:ea typeface="Roboto Mono"/>
                <a:cs typeface="Roboto Mono"/>
                <a:sym typeface="Roboto Mono"/>
              </a:rPr>
              <a:t>https://i.imgur.com/XsKpOVZ.png</a:t>
            </a:r>
            <a:r>
              <a:rPr lang="en" sz="1500" b="0">
                <a:solidFill>
                  <a:schemeClr val="dk2"/>
                </a:solidFill>
                <a:latin typeface="Roboto Mono"/>
                <a:ea typeface="Roboto Mono"/>
                <a:cs typeface="Roboto Mono"/>
                <a:sym typeface="Roboto Mono"/>
              </a:rPr>
              <a:t>"&gt;</a:t>
            </a:r>
            <a:endParaRPr sz="1500" b="0">
              <a:solidFill>
                <a:schemeClr val="dk2"/>
              </a:solidFill>
              <a:latin typeface="Roboto Mono"/>
              <a:ea typeface="Roboto Mono"/>
              <a:cs typeface="Roboto Mono"/>
              <a:sym typeface="Roboto Mono"/>
            </a:endParaRPr>
          </a:p>
        </p:txBody>
      </p:sp>
      <p:cxnSp>
        <p:nvCxnSpPr>
          <p:cNvPr id="1713" name="Google Shape;1713;p22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14" name="Google Shape;1714;p220"/>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Passage</a:t>
            </a:r>
            <a:endParaRPr sz="1600">
              <a:solidFill>
                <a:srgbClr val="4A86E8"/>
              </a:solidFill>
            </a:endParaRPr>
          </a:p>
        </p:txBody>
      </p:sp>
    </p:spTree>
  </p:cSld>
  <p:clrMapOvr>
    <a:masterClrMapping/>
  </p:clrMapOvr>
  <p:transition spd="med">
    <p:fade/>
  </p:transition>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8"/>
        <p:cNvGrpSpPr/>
        <p:nvPr/>
      </p:nvGrpSpPr>
      <p:grpSpPr>
        <a:xfrm>
          <a:off x="0" y="0"/>
          <a:ext cx="0" cy="0"/>
          <a:chOff x="0" y="0"/>
          <a:chExt cx="0" cy="0"/>
        </a:xfrm>
      </p:grpSpPr>
      <p:sp>
        <p:nvSpPr>
          <p:cNvPr id="1719" name="Google Shape;1719;p221"/>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Image as link to a passage</a:t>
            </a:r>
            <a:endParaRPr sz="1600">
              <a:solidFill>
                <a:srgbClr val="FF0000"/>
              </a:solidFill>
            </a:endParaRPr>
          </a:p>
        </p:txBody>
      </p:sp>
      <p:sp>
        <p:nvSpPr>
          <p:cNvPr id="1720" name="Google Shape;1720;p221"/>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b="0">
                <a:solidFill>
                  <a:schemeClr val="dk2"/>
                </a:solidFill>
                <a:latin typeface="Roboto Mono"/>
                <a:ea typeface="Roboto Mono"/>
                <a:cs typeface="Roboto Mono"/>
                <a:sym typeface="Roboto Mono"/>
              </a:rPr>
              <a:t>[[&lt;img src='</a:t>
            </a:r>
            <a:r>
              <a:rPr lang="en" sz="1500" b="0">
                <a:solidFill>
                  <a:srgbClr val="FF0000"/>
                </a:solidFill>
                <a:latin typeface="Roboto Mono"/>
                <a:ea typeface="Roboto Mono"/>
                <a:cs typeface="Roboto Mono"/>
                <a:sym typeface="Roboto Mono"/>
              </a:rPr>
              <a:t>https://i.imgur.com/XsKpOVZ.png</a:t>
            </a:r>
            <a:r>
              <a:rPr lang="en" sz="1500" b="0">
                <a:solidFill>
                  <a:schemeClr val="dk2"/>
                </a:solidFill>
                <a:latin typeface="Roboto Mono"/>
                <a:ea typeface="Roboto Mono"/>
                <a:cs typeface="Roboto Mono"/>
                <a:sym typeface="Roboto Mono"/>
              </a:rPr>
              <a:t>'&gt;-&gt;</a:t>
            </a:r>
            <a:r>
              <a:rPr lang="en" sz="1500">
                <a:solidFill>
                  <a:schemeClr val="dk2"/>
                </a:solidFill>
                <a:latin typeface="Roboto Mono"/>
                <a:ea typeface="Roboto Mono"/>
                <a:cs typeface="Roboto Mono"/>
                <a:sym typeface="Roboto Mono"/>
              </a:rPr>
              <a:t>passage name</a:t>
            </a: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p:txBody>
      </p:sp>
      <p:cxnSp>
        <p:nvCxnSpPr>
          <p:cNvPr id="1721" name="Google Shape;1721;p22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22" name="Google Shape;1722;p221"/>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6"/>
        <p:cNvGrpSpPr/>
        <p:nvPr/>
      </p:nvGrpSpPr>
      <p:grpSpPr>
        <a:xfrm>
          <a:off x="0" y="0"/>
          <a:ext cx="0" cy="0"/>
          <a:chOff x="0" y="0"/>
          <a:chExt cx="0" cy="0"/>
        </a:xfrm>
      </p:grpSpPr>
      <p:sp>
        <p:nvSpPr>
          <p:cNvPr id="1727" name="Google Shape;1727;p222"/>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Loading sound from Dropbox</a:t>
            </a:r>
            <a:endParaRPr sz="1600">
              <a:solidFill>
                <a:srgbClr val="FF0000"/>
              </a:solidFill>
            </a:endParaRPr>
          </a:p>
        </p:txBody>
      </p:sp>
      <p:sp>
        <p:nvSpPr>
          <p:cNvPr id="1728" name="Google Shape;1728;p222"/>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&lt;audio src="</a:t>
            </a:r>
            <a:r>
              <a:rPr lang="en" sz="1500" b="0">
                <a:solidFill>
                  <a:srgbClr val="FF0000"/>
                </a:solidFill>
                <a:latin typeface="Roboto Mono"/>
                <a:ea typeface="Roboto Mono"/>
                <a:cs typeface="Roboto Mono"/>
                <a:sym typeface="Roboto Mono"/>
              </a:rPr>
              <a:t>https://www.dropbox.com/s/fxw0td8mm1lujlv/01.mp3?dl=</a:t>
            </a:r>
            <a:r>
              <a:rPr lang="en" sz="1500">
                <a:solidFill>
                  <a:srgbClr val="0000FF"/>
                </a:solidFill>
                <a:latin typeface="Roboto Mono"/>
                <a:ea typeface="Roboto Mono"/>
                <a:cs typeface="Roboto Mono"/>
                <a:sym typeface="Roboto Mono"/>
              </a:rPr>
              <a:t>0</a:t>
            </a:r>
            <a:r>
              <a:rPr lang="en" sz="1500" b="0">
                <a:solidFill>
                  <a:schemeClr val="dk2"/>
                </a:solidFill>
                <a:latin typeface="Roboto Mono"/>
                <a:ea typeface="Roboto Mono"/>
                <a:cs typeface="Roboto Mono"/>
                <a:sym typeface="Roboto Mono"/>
              </a:rPr>
              <a:t>" autoplay&gt;&lt;/audio&gt;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Change the </a:t>
            </a:r>
            <a:r>
              <a:rPr lang="en" sz="1500">
                <a:solidFill>
                  <a:srgbClr val="0000FF"/>
                </a:solidFill>
                <a:latin typeface="Roboto Mono"/>
                <a:ea typeface="Roboto Mono"/>
                <a:cs typeface="Roboto Mono"/>
                <a:sym typeface="Roboto Mono"/>
              </a:rPr>
              <a:t>0 to 1</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729" name="Google Shape;1729;p22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30" name="Google Shape;1730;p222"/>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Passage.</a:t>
            </a:r>
            <a:endParaRPr sz="1600">
              <a:solidFill>
                <a:srgbClr val="4A86E8"/>
              </a:solidFill>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3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We</a:t>
            </a:r>
            <a:endParaRPr sz="2000">
              <a:solidFill>
                <a:schemeClr val="dk2"/>
              </a:solidFill>
            </a:endParaRPr>
          </a:p>
          <a:p>
            <a:pPr marL="0" lvl="0" indent="0" algn="l" rtl="0">
              <a:spcBef>
                <a:spcPts val="0"/>
              </a:spcBef>
              <a:spcAft>
                <a:spcPts val="0"/>
              </a:spcAft>
              <a:buNone/>
            </a:pPr>
            <a:r>
              <a:rPr lang="en" sz="2000">
                <a:solidFill>
                  <a:schemeClr val="dk2"/>
                </a:solidFill>
              </a:rPr>
              <a:t>Humans</a:t>
            </a:r>
            <a:endParaRPr sz="2000">
              <a:solidFill>
                <a:schemeClr val="dk2"/>
              </a:solidFill>
            </a:endParaRPr>
          </a:p>
        </p:txBody>
      </p:sp>
      <p:sp>
        <p:nvSpPr>
          <p:cNvPr id="237" name="Google Shape;237;p33"/>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i="1">
                <a:solidFill>
                  <a:schemeClr val="accent2"/>
                </a:solidFill>
              </a:rPr>
              <a:t>Humans are hardwired for</a:t>
            </a:r>
            <a:endParaRPr sz="3000" i="1">
              <a:solidFill>
                <a:schemeClr val="accent2"/>
              </a:solidFill>
            </a:endParaRPr>
          </a:p>
          <a:p>
            <a:pPr marL="0" lvl="0" indent="0" algn="l" rtl="0">
              <a:spcBef>
                <a:spcPts val="0"/>
              </a:spcBef>
              <a:spcAft>
                <a:spcPts val="0"/>
              </a:spcAft>
              <a:buNone/>
            </a:pPr>
            <a:r>
              <a:rPr lang="en" sz="3000" i="1">
                <a:solidFill>
                  <a:schemeClr val="accent2"/>
                </a:solidFill>
              </a:rPr>
              <a:t>stories.</a:t>
            </a:r>
            <a:endParaRPr sz="3000" i="1">
              <a:solidFill>
                <a:schemeClr val="accent2"/>
              </a:solidFill>
            </a:endParaRPr>
          </a:p>
        </p:txBody>
      </p:sp>
      <p:cxnSp>
        <p:nvCxnSpPr>
          <p:cNvPr id="238" name="Google Shape;238;p3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4"/>
        <p:cNvGrpSpPr/>
        <p:nvPr/>
      </p:nvGrpSpPr>
      <p:grpSpPr>
        <a:xfrm>
          <a:off x="0" y="0"/>
          <a:ext cx="0" cy="0"/>
          <a:chOff x="0" y="0"/>
          <a:chExt cx="0" cy="0"/>
        </a:xfrm>
      </p:grpSpPr>
      <p:sp>
        <p:nvSpPr>
          <p:cNvPr id="1735" name="Google Shape;1735;p223"/>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Background sound on loop</a:t>
            </a:r>
            <a:endParaRPr sz="1600">
              <a:solidFill>
                <a:srgbClr val="FF0000"/>
              </a:solidFill>
            </a:endParaRPr>
          </a:p>
        </p:txBody>
      </p:sp>
      <p:sp>
        <p:nvSpPr>
          <p:cNvPr id="1736" name="Google Shape;1736;p223"/>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var audio = document.createElement('audio');</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audio.src = '</a:t>
            </a:r>
            <a:r>
              <a:rPr lang="en" sz="1500" b="0">
                <a:solidFill>
                  <a:srgbClr val="FF0000"/>
                </a:solidFill>
                <a:latin typeface="Roboto Mono"/>
                <a:ea typeface="Roboto Mono"/>
                <a:cs typeface="Roboto Mono"/>
                <a:sym typeface="Roboto Mono"/>
              </a:rPr>
              <a:t>https://www.dropbox.com/s/brcukeza86opmxj/Beauty%20and%20the%20Beast%20%28Instrumental%20Philharmonic%20Orchestra%20Version%29%20From%20Beauty%20and%20the%20Beast.mp3?dl=</a:t>
            </a:r>
            <a:r>
              <a:rPr lang="en" sz="1500">
                <a:solidFill>
                  <a:srgbClr val="0000FF"/>
                </a:solidFill>
                <a:latin typeface="Roboto Mono"/>
                <a:ea typeface="Roboto Mono"/>
                <a:cs typeface="Roboto Mono"/>
                <a:sym typeface="Roboto Mono"/>
              </a:rPr>
              <a:t>0</a:t>
            </a: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audio.loop = true;</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audio.play();</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endParaRPr sz="1500" b="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endParaRPr sz="1500" b="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endParaRPr sz="1500" b="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Change the </a:t>
            </a:r>
            <a:r>
              <a:rPr lang="en" sz="1500">
                <a:solidFill>
                  <a:srgbClr val="0000FF"/>
                </a:solidFill>
                <a:latin typeface="Roboto Mono"/>
                <a:ea typeface="Roboto Mono"/>
                <a:cs typeface="Roboto Mono"/>
                <a:sym typeface="Roboto Mono"/>
              </a:rPr>
              <a:t>0 to 1</a:t>
            </a:r>
            <a:endParaRPr sz="1500" b="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737" name="Google Shape;1737;p22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38" name="Google Shape;1738;p223"/>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Javascript.</a:t>
            </a:r>
            <a:endParaRPr sz="1600">
              <a:solidFill>
                <a:srgbClr val="4A86E8"/>
              </a:solidFill>
            </a:endParaRPr>
          </a:p>
        </p:txBody>
      </p:sp>
    </p:spTree>
  </p:cSld>
  <p:clrMapOvr>
    <a:masterClrMapping/>
  </p:clrMapOvr>
  <p:transition spd="med">
    <p:fade/>
  </p:transition>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2"/>
        <p:cNvGrpSpPr/>
        <p:nvPr/>
      </p:nvGrpSpPr>
      <p:grpSpPr>
        <a:xfrm>
          <a:off x="0" y="0"/>
          <a:ext cx="0" cy="0"/>
          <a:chOff x="0" y="0"/>
          <a:chExt cx="0" cy="0"/>
        </a:xfrm>
      </p:grpSpPr>
      <p:sp>
        <p:nvSpPr>
          <p:cNvPr id="1743" name="Google Shape;1743;p224"/>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Loading text, image, &amp; sound on click</a:t>
            </a:r>
            <a:endParaRPr sz="1600">
              <a:solidFill>
                <a:srgbClr val="FF0000"/>
              </a:solidFill>
            </a:endParaRPr>
          </a:p>
        </p:txBody>
      </p:sp>
      <p:sp>
        <p:nvSpPr>
          <p:cNvPr id="1744" name="Google Shape;1744;p224"/>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b="0">
                <a:solidFill>
                  <a:schemeClr val="dk2"/>
                </a:solidFill>
                <a:latin typeface="Roboto Mono"/>
                <a:ea typeface="Roboto Mono"/>
                <a:cs typeface="Roboto Mono"/>
                <a:sym typeface="Roboto Mono"/>
              </a:rPr>
              <a:t>Hey you.</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r>
              <a:rPr lang="en" sz="1500" b="0">
                <a:solidFill>
                  <a:schemeClr val="dk2"/>
                </a:solidFill>
                <a:latin typeface="Roboto Mono"/>
                <a:ea typeface="Roboto Mono"/>
                <a:cs typeface="Roboto Mono"/>
                <a:sym typeface="Roboto Mono"/>
              </a:rPr>
              <a:t>(click: "</a:t>
            </a:r>
            <a:r>
              <a:rPr lang="en" sz="1500" b="0">
                <a:solidFill>
                  <a:srgbClr val="0000FF"/>
                </a:solidFill>
                <a:latin typeface="Roboto Mono"/>
                <a:ea typeface="Roboto Mono"/>
                <a:cs typeface="Roboto Mono"/>
                <a:sym typeface="Roboto Mono"/>
              </a:rPr>
              <a:t>you.</a:t>
            </a: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r>
              <a:rPr lang="en" sz="1500">
                <a:solidFill>
                  <a:srgbClr val="FF0000"/>
                </a:solidFill>
                <a:latin typeface="Roboto Mono"/>
                <a:ea typeface="Roboto Mono"/>
                <a:cs typeface="Roboto Mono"/>
                <a:sym typeface="Roboto Mono"/>
              </a:rPr>
              <a:t>[</a:t>
            </a:r>
            <a:r>
              <a:rPr lang="en" sz="1500" b="0">
                <a:solidFill>
                  <a:schemeClr val="dk2"/>
                </a:solidFill>
                <a:latin typeface="Roboto Mono"/>
                <a:ea typeface="Roboto Mono"/>
                <a:cs typeface="Roboto Mono"/>
                <a:sym typeface="Roboto Mono"/>
              </a:rPr>
              <a:t>Hello, how are you doing today?</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r>
              <a:rPr lang="en" sz="1500" b="0">
                <a:solidFill>
                  <a:schemeClr val="dk2"/>
                </a:solidFill>
                <a:latin typeface="Roboto Mono"/>
                <a:ea typeface="Roboto Mono"/>
                <a:cs typeface="Roboto Mono"/>
                <a:sym typeface="Roboto Mono"/>
              </a:rPr>
              <a:t>Let's [[goooo|2]]</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r>
              <a:rPr lang="en" sz="1500" b="0">
                <a:solidFill>
                  <a:schemeClr val="dk2"/>
                </a:solidFill>
                <a:latin typeface="Roboto Mono"/>
                <a:ea typeface="Roboto Mono"/>
                <a:cs typeface="Roboto Mono"/>
                <a:sym typeface="Roboto Mono"/>
              </a:rPr>
              <a:t>&lt;img src="https://i.imgur.com/XsKpOVZ.png"&gt;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r>
              <a:rPr lang="en" sz="1500" b="0">
                <a:solidFill>
                  <a:schemeClr val="dk2"/>
                </a:solidFill>
                <a:latin typeface="Roboto Mono"/>
                <a:ea typeface="Roboto Mono"/>
                <a:cs typeface="Roboto Mono"/>
                <a:sym typeface="Roboto Mono"/>
              </a:rPr>
              <a:t>&lt;audio src="https://ethanpunzalanbookoflife.yolasite.com/resources/Drawn%20sword%20sound%20effects%20(free).mp3" autoplay&gt;&lt;/audio&gt;</a:t>
            </a:r>
            <a:r>
              <a:rPr lang="en" sz="1500">
                <a:solidFill>
                  <a:srgbClr val="FF0000"/>
                </a:solidFill>
                <a:latin typeface="Roboto Mono"/>
                <a:ea typeface="Roboto Mono"/>
                <a:cs typeface="Roboto Mono"/>
                <a:sym typeface="Roboto Mono"/>
              </a:rPr>
              <a:t>]</a:t>
            </a:r>
            <a:endParaRPr sz="1500">
              <a:solidFill>
                <a:srgbClr val="FF0000"/>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p:txBody>
      </p:sp>
      <p:cxnSp>
        <p:nvCxnSpPr>
          <p:cNvPr id="1745" name="Google Shape;1745;p22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46" name="Google Shape;1746;p224"/>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0"/>
        <p:cNvGrpSpPr/>
        <p:nvPr/>
      </p:nvGrpSpPr>
      <p:grpSpPr>
        <a:xfrm>
          <a:off x="0" y="0"/>
          <a:ext cx="0" cy="0"/>
          <a:chOff x="0" y="0"/>
          <a:chExt cx="0" cy="0"/>
        </a:xfrm>
      </p:grpSpPr>
      <p:sp>
        <p:nvSpPr>
          <p:cNvPr id="1751" name="Google Shape;1751;p225"/>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Coloring links &amp; Hovers</a:t>
            </a:r>
            <a:endParaRPr sz="1600">
              <a:solidFill>
                <a:srgbClr val="FF0000"/>
              </a:solidFill>
            </a:endParaRPr>
          </a:p>
        </p:txBody>
      </p:sp>
      <p:sp>
        <p:nvSpPr>
          <p:cNvPr id="1752" name="Google Shape;1752;p225"/>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tw-link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color:green;</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.enchantment-link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color:green;</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.enchantment-link:hover, tw-link-hover {</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  color:blue;</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Clr>
                <a:schemeClr val="dk2"/>
              </a:buClr>
              <a:buSzPts val="1100"/>
              <a:buFont typeface="Arial"/>
              <a:buNone/>
            </a:pPr>
            <a:r>
              <a:rPr lang="en" sz="1500" b="0">
                <a:solidFill>
                  <a:schemeClr val="dk2"/>
                </a:solidFill>
                <a:latin typeface="Roboto Mono"/>
                <a:ea typeface="Roboto Mono"/>
                <a:cs typeface="Roboto Mono"/>
                <a:sym typeface="Roboto Mono"/>
              </a:rPr>
              <a:t>}</a:t>
            </a:r>
            <a:endParaRPr sz="1500" b="0">
              <a:solidFill>
                <a:schemeClr val="dk2"/>
              </a:solidFill>
              <a:latin typeface="Roboto Mono"/>
              <a:ea typeface="Roboto Mono"/>
              <a:cs typeface="Roboto Mono"/>
              <a:sym typeface="Roboto Mono"/>
            </a:endParaRPr>
          </a:p>
          <a:p>
            <a:pPr marL="0" lvl="0" indent="0" algn="just" rtl="0">
              <a:spcBef>
                <a:spcPts val="0"/>
              </a:spcBef>
              <a:spcAft>
                <a:spcPts val="0"/>
              </a:spcAft>
              <a:buNone/>
            </a:pPr>
            <a:endParaRPr sz="1500" b="0">
              <a:solidFill>
                <a:schemeClr val="dk2"/>
              </a:solidFill>
            </a:endParaRPr>
          </a:p>
        </p:txBody>
      </p:sp>
      <p:cxnSp>
        <p:nvCxnSpPr>
          <p:cNvPr id="1753" name="Google Shape;1753;p22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54" name="Google Shape;1754;p225"/>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8"/>
        <p:cNvGrpSpPr/>
        <p:nvPr/>
      </p:nvGrpSpPr>
      <p:grpSpPr>
        <a:xfrm>
          <a:off x="0" y="0"/>
          <a:ext cx="0" cy="0"/>
          <a:chOff x="0" y="0"/>
          <a:chExt cx="0" cy="0"/>
        </a:xfrm>
      </p:grpSpPr>
      <p:sp>
        <p:nvSpPr>
          <p:cNvPr id="1759" name="Google Shape;1759;p226"/>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Audio</a:t>
            </a: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p:txBody>
      </p:sp>
      <p:cxnSp>
        <p:nvCxnSpPr>
          <p:cNvPr id="1760" name="Google Shape;1760;p22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61" name="Google Shape;1761;p226"/>
          <p:cNvSpPr txBox="1">
            <a:spLocks noGrp="1"/>
          </p:cNvSpPr>
          <p:nvPr>
            <p:ph type="ctrTitle"/>
          </p:nvPr>
        </p:nvSpPr>
        <p:spPr>
          <a:xfrm>
            <a:off x="2551100" y="703050"/>
            <a:ext cx="6277500" cy="9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0000"/>
                </a:solidFill>
              </a:rPr>
              <a:t>Harlow Audio Library:</a:t>
            </a:r>
            <a:endParaRPr sz="1600">
              <a:solidFill>
                <a:srgbClr val="FF0000"/>
              </a:solidFill>
            </a:endParaRPr>
          </a:p>
          <a:p>
            <a:pPr marL="0" lvl="0" indent="0" algn="l" rtl="0">
              <a:spcBef>
                <a:spcPts val="0"/>
              </a:spcBef>
              <a:spcAft>
                <a:spcPts val="0"/>
              </a:spcAft>
              <a:buNone/>
            </a:pPr>
            <a:r>
              <a:rPr lang="en" sz="1600">
                <a:solidFill>
                  <a:srgbClr val="4A86E8"/>
                </a:solidFill>
              </a:rPr>
              <a:t>https://twinelab.net/harlowe-audio/#/</a:t>
            </a:r>
            <a:endParaRPr sz="1600">
              <a:solidFill>
                <a:srgbClr val="4A86E8"/>
              </a:solidFill>
            </a:endParaRPr>
          </a:p>
        </p:txBody>
      </p:sp>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5"/>
        <p:cNvGrpSpPr/>
        <p:nvPr/>
      </p:nvGrpSpPr>
      <p:grpSpPr>
        <a:xfrm>
          <a:off x="0" y="0"/>
          <a:ext cx="0" cy="0"/>
          <a:chOff x="0" y="0"/>
          <a:chExt cx="0" cy="0"/>
        </a:xfrm>
      </p:grpSpPr>
      <p:sp>
        <p:nvSpPr>
          <p:cNvPr id="1766" name="Google Shape;1766;p227"/>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Free &amp; safe Images sources</a:t>
            </a:r>
            <a:endParaRPr sz="1600">
              <a:solidFill>
                <a:srgbClr val="FF0000"/>
              </a:solidFill>
            </a:endParaRPr>
          </a:p>
        </p:txBody>
      </p:sp>
      <p:sp>
        <p:nvSpPr>
          <p:cNvPr id="1767" name="Google Shape;1767;p227"/>
          <p:cNvSpPr txBox="1">
            <a:spLocks noGrp="1"/>
          </p:cNvSpPr>
          <p:nvPr>
            <p:ph type="ctrTitle"/>
          </p:nvPr>
        </p:nvSpPr>
        <p:spPr>
          <a:xfrm>
            <a:off x="2551100" y="902925"/>
            <a:ext cx="6277500" cy="3973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dk2"/>
              </a:buClr>
              <a:buSzPts val="1500"/>
              <a:buFont typeface="Roboto Mono"/>
              <a:buChar char="●"/>
            </a:pPr>
            <a:r>
              <a:rPr lang="en" sz="1500" b="0" u="sng">
                <a:solidFill>
                  <a:schemeClr val="hlink"/>
                </a:solidFill>
                <a:latin typeface="Roboto Mono"/>
                <a:ea typeface="Roboto Mono"/>
                <a:cs typeface="Roboto Mono"/>
                <a:sym typeface="Roboto Mono"/>
                <a:hlinkClick r:id="rId3"/>
              </a:rPr>
              <a:t>https://pikwizard.com/most-popular/free-google-images-no-copyright</a:t>
            </a:r>
            <a:endParaRPr/>
          </a:p>
          <a:p>
            <a:pPr marL="457200" lvl="0" indent="-323850" algn="just" rtl="0">
              <a:spcBef>
                <a:spcPts val="0"/>
              </a:spcBef>
              <a:spcAft>
                <a:spcPts val="0"/>
              </a:spcAft>
              <a:buClr>
                <a:schemeClr val="dk2"/>
              </a:buClr>
              <a:buSzPts val="1500"/>
              <a:buFont typeface="Roboto Mono"/>
              <a:buChar char="●"/>
            </a:pPr>
            <a:r>
              <a:rPr lang="en" sz="1500" b="0" u="sng">
                <a:solidFill>
                  <a:schemeClr val="hlink"/>
                </a:solidFill>
                <a:latin typeface="Roboto Mono"/>
                <a:ea typeface="Roboto Mono"/>
                <a:cs typeface="Roboto Mono"/>
                <a:sym typeface="Roboto Mono"/>
                <a:hlinkClick r:id="rId4"/>
              </a:rPr>
              <a:t>https://pixabay.com/</a:t>
            </a:r>
            <a:endParaRPr sz="1500" b="0">
              <a:solidFill>
                <a:schemeClr val="dk2"/>
              </a:solidFill>
              <a:latin typeface="Roboto Mono"/>
              <a:ea typeface="Roboto Mono"/>
              <a:cs typeface="Roboto Mono"/>
              <a:sym typeface="Roboto Mono"/>
            </a:endParaRPr>
          </a:p>
          <a:p>
            <a:pPr marL="457200" lvl="0" indent="-323850" algn="just" rtl="0">
              <a:spcBef>
                <a:spcPts val="0"/>
              </a:spcBef>
              <a:spcAft>
                <a:spcPts val="0"/>
              </a:spcAft>
              <a:buClr>
                <a:schemeClr val="dk2"/>
              </a:buClr>
              <a:buSzPts val="1500"/>
              <a:buFont typeface="Roboto Mono"/>
              <a:buChar char="●"/>
            </a:pPr>
            <a:r>
              <a:rPr lang="en" sz="1500" b="0" u="sng">
                <a:solidFill>
                  <a:schemeClr val="hlink"/>
                </a:solidFill>
                <a:latin typeface="Roboto Mono"/>
                <a:ea typeface="Roboto Mono"/>
                <a:cs typeface="Roboto Mono"/>
                <a:sym typeface="Roboto Mono"/>
                <a:hlinkClick r:id="rId5"/>
              </a:rPr>
              <a:t>https://stocksnap.io/</a:t>
            </a:r>
            <a:endParaRPr sz="1500" b="0">
              <a:solidFill>
                <a:schemeClr val="dk2"/>
              </a:solidFill>
              <a:latin typeface="Roboto Mono"/>
              <a:ea typeface="Roboto Mono"/>
              <a:cs typeface="Roboto Mono"/>
              <a:sym typeface="Roboto Mono"/>
            </a:endParaRPr>
          </a:p>
          <a:p>
            <a:pPr marL="457200" lvl="0" indent="-323850" algn="just" rtl="0">
              <a:spcBef>
                <a:spcPts val="0"/>
              </a:spcBef>
              <a:spcAft>
                <a:spcPts val="0"/>
              </a:spcAft>
              <a:buClr>
                <a:schemeClr val="dk2"/>
              </a:buClr>
              <a:buSzPts val="1500"/>
              <a:buFont typeface="Roboto Mono"/>
              <a:buChar char="●"/>
            </a:pPr>
            <a:r>
              <a:rPr lang="en" sz="1500" b="0" u="sng">
                <a:solidFill>
                  <a:schemeClr val="hlink"/>
                </a:solidFill>
                <a:latin typeface="Roboto Mono"/>
                <a:ea typeface="Roboto Mono"/>
                <a:cs typeface="Roboto Mono"/>
                <a:sym typeface="Roboto Mono"/>
                <a:hlinkClick r:id="rId6"/>
              </a:rPr>
              <a:t>https://free-images.com/</a:t>
            </a:r>
            <a:endParaRPr sz="1500" b="0">
              <a:solidFill>
                <a:schemeClr val="dk2"/>
              </a:solidFill>
              <a:latin typeface="Roboto Mono"/>
              <a:ea typeface="Roboto Mono"/>
              <a:cs typeface="Roboto Mono"/>
              <a:sym typeface="Roboto Mono"/>
            </a:endParaRPr>
          </a:p>
          <a:p>
            <a:pPr marL="457200" lvl="0" indent="-323850" algn="just" rtl="0">
              <a:spcBef>
                <a:spcPts val="0"/>
              </a:spcBef>
              <a:spcAft>
                <a:spcPts val="0"/>
              </a:spcAft>
              <a:buClr>
                <a:schemeClr val="dk2"/>
              </a:buClr>
              <a:buSzPts val="1500"/>
              <a:buFont typeface="Roboto Mono"/>
              <a:buChar char="●"/>
            </a:pPr>
            <a:r>
              <a:rPr lang="en" sz="1500" b="0" u="sng">
                <a:solidFill>
                  <a:schemeClr val="hlink"/>
                </a:solidFill>
                <a:latin typeface="Roboto Mono"/>
                <a:ea typeface="Roboto Mono"/>
                <a:cs typeface="Roboto Mono"/>
                <a:sym typeface="Roboto Mono"/>
                <a:hlinkClick r:id="rId7"/>
              </a:rPr>
              <a:t>https://en.ac-illust.com/?gclid=CjwKCAjwzY2bBhB6EiwAPpUpZvjS1xTGQv8oDk2NBsr1hBoAyOLUebDSMZ4G0oobMTwdcryFwbvITBoCCeQQAvD_BwE</a:t>
            </a:r>
            <a:endParaRPr sz="1500" b="0">
              <a:solidFill>
                <a:schemeClr val="dk2"/>
              </a:solidFill>
              <a:latin typeface="Roboto Mono"/>
              <a:ea typeface="Roboto Mono"/>
              <a:cs typeface="Roboto Mono"/>
              <a:sym typeface="Roboto Mono"/>
            </a:endParaRPr>
          </a:p>
        </p:txBody>
      </p:sp>
      <p:cxnSp>
        <p:nvCxnSpPr>
          <p:cNvPr id="1768" name="Google Shape;1768;p22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2"/>
        <p:cNvGrpSpPr/>
        <p:nvPr/>
      </p:nvGrpSpPr>
      <p:grpSpPr>
        <a:xfrm>
          <a:off x="0" y="0"/>
          <a:ext cx="0" cy="0"/>
          <a:chOff x="0" y="0"/>
          <a:chExt cx="0" cy="0"/>
        </a:xfrm>
      </p:grpSpPr>
      <p:sp>
        <p:nvSpPr>
          <p:cNvPr id="1773" name="Google Shape;1773;p228"/>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0000"/>
                </a:solidFill>
              </a:rPr>
              <a:t>Free &amp; safe Audio sources</a:t>
            </a:r>
            <a:endParaRPr sz="1600">
              <a:solidFill>
                <a:srgbClr val="FF0000"/>
              </a:solidFill>
            </a:endParaRPr>
          </a:p>
        </p:txBody>
      </p:sp>
      <p:sp>
        <p:nvSpPr>
          <p:cNvPr id="1774" name="Google Shape;1774;p228"/>
          <p:cNvSpPr txBox="1">
            <a:spLocks noGrp="1"/>
          </p:cNvSpPr>
          <p:nvPr>
            <p:ph type="ctrTitle"/>
          </p:nvPr>
        </p:nvSpPr>
        <p:spPr>
          <a:xfrm>
            <a:off x="2551100" y="902925"/>
            <a:ext cx="6277500" cy="3973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dk2"/>
              </a:buClr>
              <a:buSzPts val="1500"/>
              <a:buFont typeface="Roboto Mono"/>
              <a:buChar char="●"/>
            </a:pPr>
            <a:r>
              <a:rPr lang="en" sz="1500" b="0" u="sng">
                <a:solidFill>
                  <a:schemeClr val="hlink"/>
                </a:solidFill>
                <a:latin typeface="Roboto Mono"/>
                <a:ea typeface="Roboto Mono"/>
                <a:cs typeface="Roboto Mono"/>
                <a:sym typeface="Roboto Mono"/>
                <a:hlinkClick r:id="rId3"/>
              </a:rPr>
              <a:t>https://soundbible.com/</a:t>
            </a:r>
            <a:endParaRPr sz="1500" b="0">
              <a:solidFill>
                <a:schemeClr val="dk2"/>
              </a:solidFill>
              <a:latin typeface="Roboto Mono"/>
              <a:ea typeface="Roboto Mono"/>
              <a:cs typeface="Roboto Mono"/>
              <a:sym typeface="Roboto Mono"/>
            </a:endParaRPr>
          </a:p>
          <a:p>
            <a:pPr marL="457200" lvl="0" indent="-323850" algn="just" rtl="0">
              <a:spcBef>
                <a:spcPts val="0"/>
              </a:spcBef>
              <a:spcAft>
                <a:spcPts val="0"/>
              </a:spcAft>
              <a:buClr>
                <a:schemeClr val="dk2"/>
              </a:buClr>
              <a:buSzPts val="1500"/>
              <a:buFont typeface="Roboto Mono"/>
              <a:buChar char="●"/>
            </a:pPr>
            <a:r>
              <a:rPr lang="en" sz="1500" b="0" u="sng">
                <a:solidFill>
                  <a:schemeClr val="hlink"/>
                </a:solidFill>
                <a:latin typeface="Roboto Mono"/>
                <a:ea typeface="Roboto Mono"/>
                <a:cs typeface="Roboto Mono"/>
                <a:sym typeface="Roboto Mono"/>
                <a:hlinkClick r:id="rId4"/>
              </a:rPr>
              <a:t>https://freesound.org/browse/</a:t>
            </a:r>
            <a:endParaRPr sz="1500" b="0">
              <a:solidFill>
                <a:schemeClr val="dk2"/>
              </a:solidFill>
              <a:latin typeface="Roboto Mono"/>
              <a:ea typeface="Roboto Mono"/>
              <a:cs typeface="Roboto Mono"/>
              <a:sym typeface="Roboto Mono"/>
            </a:endParaRPr>
          </a:p>
          <a:p>
            <a:pPr marL="457200" lvl="0" indent="-323850" algn="just" rtl="0">
              <a:spcBef>
                <a:spcPts val="0"/>
              </a:spcBef>
              <a:spcAft>
                <a:spcPts val="0"/>
              </a:spcAft>
              <a:buClr>
                <a:schemeClr val="dk2"/>
              </a:buClr>
              <a:buSzPts val="1500"/>
              <a:buFont typeface="Roboto Mono"/>
              <a:buChar char="●"/>
            </a:pPr>
            <a:r>
              <a:rPr lang="en" sz="1500" b="0" u="sng">
                <a:solidFill>
                  <a:schemeClr val="hlink"/>
                </a:solidFill>
                <a:latin typeface="Roboto Mono"/>
                <a:ea typeface="Roboto Mono"/>
                <a:cs typeface="Roboto Mono"/>
                <a:sym typeface="Roboto Mono"/>
                <a:hlinkClick r:id="rId5"/>
              </a:rPr>
              <a:t>http://ccmixter.org/find-music</a:t>
            </a:r>
            <a:endParaRPr sz="1500" b="0">
              <a:solidFill>
                <a:schemeClr val="dk2"/>
              </a:solidFill>
              <a:latin typeface="Roboto Mono"/>
              <a:ea typeface="Roboto Mono"/>
              <a:cs typeface="Roboto Mono"/>
              <a:sym typeface="Roboto Mono"/>
            </a:endParaRPr>
          </a:p>
          <a:p>
            <a:pPr marL="457200" lvl="0" indent="-323850" algn="just" rtl="0">
              <a:spcBef>
                <a:spcPts val="0"/>
              </a:spcBef>
              <a:spcAft>
                <a:spcPts val="0"/>
              </a:spcAft>
              <a:buClr>
                <a:schemeClr val="dk2"/>
              </a:buClr>
              <a:buSzPts val="1500"/>
              <a:buFont typeface="Roboto Mono"/>
              <a:buChar char="●"/>
            </a:pPr>
            <a:r>
              <a:rPr lang="en" sz="1500" b="0" u="sng">
                <a:solidFill>
                  <a:schemeClr val="hlink"/>
                </a:solidFill>
                <a:latin typeface="Roboto Mono"/>
                <a:ea typeface="Roboto Mono"/>
                <a:cs typeface="Roboto Mono"/>
                <a:sym typeface="Roboto Mono"/>
                <a:hlinkClick r:id="rId6"/>
              </a:rPr>
              <a:t>https://freemusicarchive.org/genres</a:t>
            </a:r>
            <a:endParaRPr sz="1500" b="0">
              <a:solidFill>
                <a:schemeClr val="dk2"/>
              </a:solidFill>
              <a:latin typeface="Roboto Mono"/>
              <a:ea typeface="Roboto Mono"/>
              <a:cs typeface="Roboto Mono"/>
              <a:sym typeface="Roboto Mono"/>
            </a:endParaRPr>
          </a:p>
        </p:txBody>
      </p:sp>
      <p:cxnSp>
        <p:nvCxnSpPr>
          <p:cNvPr id="1775" name="Google Shape;1775;p22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9"/>
        <p:cNvGrpSpPr/>
        <p:nvPr/>
      </p:nvGrpSpPr>
      <p:grpSpPr>
        <a:xfrm>
          <a:off x="0" y="0"/>
          <a:ext cx="0" cy="0"/>
          <a:chOff x="0" y="0"/>
          <a:chExt cx="0" cy="0"/>
        </a:xfrm>
      </p:grpSpPr>
      <p:sp>
        <p:nvSpPr>
          <p:cNvPr id="1780" name="Google Shape;1780;p229"/>
          <p:cNvSpPr/>
          <p:nvPr/>
        </p:nvSpPr>
        <p:spPr>
          <a:xfrm>
            <a:off x="1351075" y="1502250"/>
            <a:ext cx="1834200" cy="1834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29"/>
          <p:cNvSpPr txBox="1">
            <a:spLocks noGrp="1"/>
          </p:cNvSpPr>
          <p:nvPr>
            <p:ph type="ctrTitle"/>
          </p:nvPr>
        </p:nvSpPr>
        <p:spPr>
          <a:xfrm>
            <a:off x="2260325" y="2176950"/>
            <a:ext cx="60315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Assessment 1</a:t>
            </a:r>
            <a:endParaRPr>
              <a:solidFill>
                <a:srgbClr val="000000"/>
              </a:solidFill>
            </a:endParaRPr>
          </a:p>
          <a:p>
            <a:pPr marL="0" lvl="0" indent="0" algn="l" rtl="0">
              <a:spcBef>
                <a:spcPts val="0"/>
              </a:spcBef>
              <a:spcAft>
                <a:spcPts val="0"/>
              </a:spcAft>
              <a:buNone/>
            </a:pPr>
            <a:r>
              <a:rPr lang="en">
                <a:solidFill>
                  <a:srgbClr val="000000"/>
                </a:solidFill>
              </a:rPr>
              <a:t>Non-Linear Story</a:t>
            </a:r>
            <a:endParaRPr>
              <a:solidFill>
                <a:srgbClr val="000000"/>
              </a:solidFill>
            </a:endParaRPr>
          </a:p>
          <a:p>
            <a:pPr marL="0" lvl="0" indent="0" algn="r" rtl="0">
              <a:spcBef>
                <a:spcPts val="0"/>
              </a:spcBef>
              <a:spcAft>
                <a:spcPts val="0"/>
              </a:spcAft>
              <a:buNone/>
            </a:pPr>
            <a:r>
              <a:rPr lang="en" sz="3400" b="0">
                <a:solidFill>
                  <a:srgbClr val="000000"/>
                </a:solidFill>
              </a:rPr>
              <a:t>Week 7-11</a:t>
            </a:r>
            <a:endParaRPr sz="3400" b="0">
              <a:solidFill>
                <a:srgbClr val="000000"/>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6"/>
        <p:cNvGrpSpPr/>
        <p:nvPr/>
      </p:nvGrpSpPr>
      <p:grpSpPr>
        <a:xfrm>
          <a:off x="0" y="0"/>
          <a:ext cx="0" cy="0"/>
          <a:chOff x="0" y="0"/>
          <a:chExt cx="0" cy="0"/>
        </a:xfrm>
      </p:grpSpPr>
      <p:sp>
        <p:nvSpPr>
          <p:cNvPr id="1787" name="Google Shape;1787;p230"/>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30"/>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400"/>
              </a:spcAft>
              <a:buNone/>
            </a:pPr>
            <a:r>
              <a:rPr lang="en" sz="2000" b="0">
                <a:solidFill>
                  <a:schemeClr val="dk2"/>
                </a:solidFill>
                <a:latin typeface="Montserrat"/>
                <a:ea typeface="Montserrat"/>
                <a:cs typeface="Montserrat"/>
                <a:sym typeface="Montserrat"/>
              </a:rPr>
              <a:t>Your task is to create an interactive, non-linear story based on a given narrative. Your project must contain text, images and hyperlinking and be compiled using the online storytelling platform, Twinery</a:t>
            </a:r>
            <a:r>
              <a:rPr lang="en" sz="1400" b="0">
                <a:solidFill>
                  <a:schemeClr val="dk2"/>
                </a:solidFill>
                <a:latin typeface="Montserrat"/>
                <a:ea typeface="Montserrat"/>
                <a:cs typeface="Montserrat"/>
                <a:sym typeface="Montserrat"/>
              </a:rPr>
              <a:t>.</a:t>
            </a:r>
            <a:endParaRPr sz="1500" b="0">
              <a:solidFill>
                <a:srgbClr val="000000"/>
              </a:solidFill>
            </a:endParaRPr>
          </a:p>
        </p:txBody>
      </p:sp>
      <p:cxnSp>
        <p:nvCxnSpPr>
          <p:cNvPr id="1789" name="Google Shape;1789;p23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91" name="Google Shape;1791;p230"/>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Assessment</a:t>
            </a:r>
            <a:endParaRPr sz="2000">
              <a:solidFill>
                <a:srgbClr val="000000"/>
              </a:solidFill>
            </a:endParaRPr>
          </a:p>
          <a:p>
            <a:pPr marL="0" lvl="0" indent="0" algn="l" rtl="0">
              <a:spcBef>
                <a:spcPts val="0"/>
              </a:spcBef>
              <a:spcAft>
                <a:spcPts val="0"/>
              </a:spcAft>
              <a:buNone/>
            </a:pPr>
            <a:r>
              <a:rPr lang="en" sz="2000">
                <a:solidFill>
                  <a:srgbClr val="000000"/>
                </a:solidFill>
              </a:rPr>
              <a:t>One 30%</a:t>
            </a:r>
            <a:endParaRPr sz="2000">
              <a:solidFill>
                <a:srgbClr val="000000"/>
              </a:solidFill>
            </a:endParaRPr>
          </a:p>
          <a:p>
            <a:pPr marL="0" lvl="0" indent="0" algn="l" rtl="0">
              <a:spcBef>
                <a:spcPts val="0"/>
              </a:spcBef>
              <a:spcAft>
                <a:spcPts val="0"/>
              </a:spcAft>
              <a:buNone/>
            </a:pPr>
            <a:r>
              <a:rPr lang="en"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 sz="700" b="0" u="sng">
                <a:solidFill>
                  <a:schemeClr val="hlink"/>
                </a:solidFill>
                <a:hlinkClick r:id="rId3"/>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4"/>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5"/>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6"/>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95"/>
        <p:cNvGrpSpPr/>
        <p:nvPr/>
      </p:nvGrpSpPr>
      <p:grpSpPr>
        <a:xfrm>
          <a:off x="0" y="0"/>
          <a:ext cx="0" cy="0"/>
          <a:chOff x="0" y="0"/>
          <a:chExt cx="0" cy="0"/>
        </a:xfrm>
      </p:grpSpPr>
      <p:sp>
        <p:nvSpPr>
          <p:cNvPr id="1796" name="Google Shape;1796;p231"/>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31"/>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400" b="0">
                <a:solidFill>
                  <a:schemeClr val="dk2"/>
                </a:solidFill>
                <a:latin typeface="Montserrat"/>
                <a:ea typeface="Montserrat"/>
                <a:cs typeface="Montserrat"/>
                <a:sym typeface="Montserrat"/>
              </a:rPr>
              <a:t>The interactive story must take, as its starting point, any one of the following fairy tales:</a:t>
            </a:r>
            <a:endParaRPr sz="1400" b="0">
              <a:solidFill>
                <a:schemeClr val="dk2"/>
              </a:solidFill>
              <a:latin typeface="Montserrat"/>
              <a:ea typeface="Montserrat"/>
              <a:cs typeface="Montserrat"/>
              <a:sym typeface="Montserrat"/>
            </a:endParaRPr>
          </a:p>
          <a:p>
            <a:pPr marL="0" lvl="0" indent="0" algn="just" rtl="0">
              <a:spcBef>
                <a:spcPts val="0"/>
              </a:spcBef>
              <a:spcAft>
                <a:spcPts val="0"/>
              </a:spcAft>
              <a:buNone/>
            </a:pPr>
            <a:endParaRPr sz="1400" b="0">
              <a:solidFill>
                <a:schemeClr val="dk2"/>
              </a:solidFill>
              <a:latin typeface="Montserrat"/>
              <a:ea typeface="Montserrat"/>
              <a:cs typeface="Montserrat"/>
              <a:sym typeface="Montserrat"/>
            </a:endParaRPr>
          </a:p>
          <a:p>
            <a:pPr marL="685800" lvl="0" indent="-317500" algn="just" rtl="0">
              <a:lnSpc>
                <a:spcPct val="75000"/>
              </a:lnSpc>
              <a:spcBef>
                <a:spcPts val="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The Three Little Pigs</a:t>
            </a:r>
            <a:endParaRPr sz="1400" b="0">
              <a:solidFill>
                <a:schemeClr val="dk2"/>
              </a:solidFill>
              <a:latin typeface="Montserrat"/>
              <a:ea typeface="Montserrat"/>
              <a:cs typeface="Montserrat"/>
              <a:sym typeface="Montserrat"/>
            </a:endParaRPr>
          </a:p>
          <a:p>
            <a:pPr marL="68580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Jack and the Beanstalk</a:t>
            </a:r>
            <a:endParaRPr sz="1400" b="0">
              <a:solidFill>
                <a:schemeClr val="dk2"/>
              </a:solidFill>
              <a:latin typeface="Montserrat"/>
              <a:ea typeface="Montserrat"/>
              <a:cs typeface="Montserrat"/>
              <a:sym typeface="Montserrat"/>
            </a:endParaRPr>
          </a:p>
          <a:p>
            <a:pPr marL="68580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Little Red Riding Hood</a:t>
            </a:r>
            <a:endParaRPr sz="1400" b="0">
              <a:solidFill>
                <a:schemeClr val="dk2"/>
              </a:solidFill>
              <a:latin typeface="Montserrat"/>
              <a:ea typeface="Montserrat"/>
              <a:cs typeface="Montserrat"/>
              <a:sym typeface="Montserrat"/>
            </a:endParaRPr>
          </a:p>
          <a:p>
            <a:pPr marL="685800" marR="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Goldilocks and the Three Bears</a:t>
            </a:r>
            <a:endParaRPr sz="1400" b="0">
              <a:solidFill>
                <a:schemeClr val="dk2"/>
              </a:solidFill>
              <a:latin typeface="Montserrat"/>
              <a:ea typeface="Montserrat"/>
              <a:cs typeface="Montserrat"/>
              <a:sym typeface="Montserrat"/>
            </a:endParaRPr>
          </a:p>
          <a:p>
            <a:pPr marL="685800" marR="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Rumpelstiltskin</a:t>
            </a:r>
            <a:endParaRPr sz="1400" b="0">
              <a:solidFill>
                <a:schemeClr val="dk2"/>
              </a:solidFill>
              <a:latin typeface="Montserrat"/>
              <a:ea typeface="Montserrat"/>
              <a:cs typeface="Montserrat"/>
              <a:sym typeface="Montserrat"/>
            </a:endParaRPr>
          </a:p>
          <a:p>
            <a:pPr marL="685800" marR="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The Pied Piper of Hamelin</a:t>
            </a:r>
            <a:endParaRPr sz="1400" b="0">
              <a:solidFill>
                <a:schemeClr val="dk2"/>
              </a:solidFill>
              <a:latin typeface="Montserrat"/>
              <a:ea typeface="Montserrat"/>
              <a:cs typeface="Montserrat"/>
              <a:sym typeface="Montserrat"/>
            </a:endParaRPr>
          </a:p>
          <a:p>
            <a:pPr marL="685800" marR="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The Frog Prince</a:t>
            </a:r>
            <a:endParaRPr sz="1400" b="0">
              <a:solidFill>
                <a:schemeClr val="dk2"/>
              </a:solidFill>
              <a:latin typeface="Montserrat"/>
              <a:ea typeface="Montserrat"/>
              <a:cs typeface="Montserrat"/>
              <a:sym typeface="Montserrat"/>
            </a:endParaRPr>
          </a:p>
          <a:p>
            <a:pPr marL="685800" marR="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Snow White and the Seven Dwarfs</a:t>
            </a:r>
            <a:endParaRPr sz="1400" b="0">
              <a:solidFill>
                <a:schemeClr val="dk2"/>
              </a:solidFill>
              <a:latin typeface="Montserrat"/>
              <a:ea typeface="Montserrat"/>
              <a:cs typeface="Montserrat"/>
              <a:sym typeface="Montserrat"/>
            </a:endParaRPr>
          </a:p>
          <a:p>
            <a:pPr marL="685800" marR="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Rapunzel</a:t>
            </a:r>
            <a:endParaRPr sz="1400" b="0">
              <a:solidFill>
                <a:schemeClr val="dk2"/>
              </a:solidFill>
              <a:latin typeface="Montserrat"/>
              <a:ea typeface="Montserrat"/>
              <a:cs typeface="Montserrat"/>
              <a:sym typeface="Montserrat"/>
            </a:endParaRPr>
          </a:p>
          <a:p>
            <a:pPr marL="685800" marR="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Cinderella</a:t>
            </a:r>
            <a:endParaRPr sz="1400" b="0">
              <a:solidFill>
                <a:schemeClr val="dk2"/>
              </a:solidFill>
              <a:latin typeface="Montserrat"/>
              <a:ea typeface="Montserrat"/>
              <a:cs typeface="Montserrat"/>
              <a:sym typeface="Montserrat"/>
            </a:endParaRPr>
          </a:p>
          <a:p>
            <a:pPr marL="685800" marR="0" lvl="0" indent="-317500" algn="just" rtl="0">
              <a:lnSpc>
                <a:spcPct val="75000"/>
              </a:lnSpc>
              <a:spcBef>
                <a:spcPts val="100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Beauty and the Beast</a:t>
            </a:r>
            <a:endParaRPr sz="1400" b="0">
              <a:solidFill>
                <a:schemeClr val="dk2"/>
              </a:solidFill>
              <a:latin typeface="Montserrat"/>
              <a:ea typeface="Montserrat"/>
              <a:cs typeface="Montserrat"/>
              <a:sym typeface="Montserrat"/>
            </a:endParaRPr>
          </a:p>
          <a:p>
            <a:pPr marL="0" lvl="0" indent="0" algn="just" rtl="0">
              <a:spcBef>
                <a:spcPts val="1000"/>
              </a:spcBef>
              <a:spcAft>
                <a:spcPts val="0"/>
              </a:spcAft>
              <a:buNone/>
            </a:pPr>
            <a:r>
              <a:rPr lang="en" sz="1400" b="0">
                <a:solidFill>
                  <a:schemeClr val="dk2"/>
                </a:solidFill>
                <a:latin typeface="Montserrat"/>
                <a:ea typeface="Montserrat"/>
                <a:cs typeface="Montserrat"/>
                <a:sym typeface="Montserrat"/>
              </a:rPr>
              <a:t>The version of the fairy tale you present is up to you.</a:t>
            </a:r>
            <a:endParaRPr sz="1500" b="0">
              <a:solidFill>
                <a:srgbClr val="000000"/>
              </a:solidFill>
            </a:endParaRPr>
          </a:p>
        </p:txBody>
      </p:sp>
      <p:cxnSp>
        <p:nvCxnSpPr>
          <p:cNvPr id="1798" name="Google Shape;1798;p23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00" name="Google Shape;1800;p231"/>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Assessment</a:t>
            </a:r>
            <a:endParaRPr sz="2000">
              <a:solidFill>
                <a:srgbClr val="000000"/>
              </a:solidFill>
            </a:endParaRPr>
          </a:p>
          <a:p>
            <a:pPr marL="0" lvl="0" indent="0" algn="l" rtl="0">
              <a:spcBef>
                <a:spcPts val="0"/>
              </a:spcBef>
              <a:spcAft>
                <a:spcPts val="0"/>
              </a:spcAft>
              <a:buNone/>
            </a:pPr>
            <a:r>
              <a:rPr lang="en" sz="2000">
                <a:solidFill>
                  <a:srgbClr val="000000"/>
                </a:solidFill>
              </a:rPr>
              <a:t>One 30%</a:t>
            </a:r>
            <a:endParaRPr sz="2000">
              <a:solidFill>
                <a:srgbClr val="000000"/>
              </a:solidFill>
            </a:endParaRPr>
          </a:p>
          <a:p>
            <a:pPr marL="0" lvl="0" indent="0" algn="l" rtl="0">
              <a:spcBef>
                <a:spcPts val="0"/>
              </a:spcBef>
              <a:spcAft>
                <a:spcPts val="0"/>
              </a:spcAft>
              <a:buNone/>
            </a:pPr>
            <a:r>
              <a:rPr lang="en"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 sz="700" b="0" u="sng">
                <a:solidFill>
                  <a:schemeClr val="hlink"/>
                </a:solidFill>
                <a:hlinkClick r:id="rId3"/>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4"/>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5"/>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6"/>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4"/>
        <p:cNvGrpSpPr/>
        <p:nvPr/>
      </p:nvGrpSpPr>
      <p:grpSpPr>
        <a:xfrm>
          <a:off x="0" y="0"/>
          <a:ext cx="0" cy="0"/>
          <a:chOff x="0" y="0"/>
          <a:chExt cx="0" cy="0"/>
        </a:xfrm>
      </p:grpSpPr>
      <p:sp>
        <p:nvSpPr>
          <p:cNvPr id="1805" name="Google Shape;1805;p232"/>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32"/>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 sz="1400" b="0">
                <a:solidFill>
                  <a:schemeClr val="dk2"/>
                </a:solidFill>
                <a:latin typeface="Montserrat"/>
                <a:ea typeface="Montserrat"/>
                <a:cs typeface="Montserrat"/>
                <a:sym typeface="Montserrat"/>
              </a:rPr>
              <a:t>You may adapt and extend the story to introduce opportunities for interactivity. These adaptations may take the form of side quests, story divergence and convergence and so on. </a:t>
            </a:r>
            <a:endParaRPr sz="1400" b="0">
              <a:solidFill>
                <a:schemeClr val="dk2"/>
              </a:solidFill>
              <a:latin typeface="Montserrat"/>
              <a:ea typeface="Montserrat"/>
              <a:cs typeface="Montserrat"/>
              <a:sym typeface="Montserrat"/>
            </a:endParaRPr>
          </a:p>
          <a:p>
            <a:pPr marL="0" lvl="0" indent="0" algn="just" rtl="0">
              <a:lnSpc>
                <a:spcPct val="110000"/>
              </a:lnSpc>
              <a:spcBef>
                <a:spcPts val="1800"/>
              </a:spcBef>
              <a:spcAft>
                <a:spcPts val="400"/>
              </a:spcAft>
              <a:buNone/>
            </a:pPr>
            <a:r>
              <a:rPr lang="en" sz="1400" b="0">
                <a:solidFill>
                  <a:schemeClr val="dk2"/>
                </a:solidFill>
                <a:latin typeface="Montserrat"/>
                <a:ea typeface="Montserrat"/>
                <a:cs typeface="Montserrat"/>
                <a:sym typeface="Montserrat"/>
              </a:rPr>
              <a:t>An important requirement however is that your story follows the general direction of your chosen fairy tale: that is, it presents the same key message (i.e. the moral of the story), and follows a comparable narrative arch to the original text. Creative license is however permitted to offer alternative endings, to set the tale in a different story world, and introduce narrative elements that support non-linearity.</a:t>
            </a:r>
            <a:endParaRPr sz="1500" b="0">
              <a:solidFill>
                <a:srgbClr val="000000"/>
              </a:solidFill>
            </a:endParaRPr>
          </a:p>
        </p:txBody>
      </p:sp>
      <p:cxnSp>
        <p:nvCxnSpPr>
          <p:cNvPr id="1807" name="Google Shape;1807;p23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09" name="Google Shape;1809;p232"/>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Assessment</a:t>
            </a:r>
            <a:endParaRPr sz="2000">
              <a:solidFill>
                <a:srgbClr val="000000"/>
              </a:solidFill>
            </a:endParaRPr>
          </a:p>
          <a:p>
            <a:pPr marL="0" lvl="0" indent="0" algn="l" rtl="0">
              <a:spcBef>
                <a:spcPts val="0"/>
              </a:spcBef>
              <a:spcAft>
                <a:spcPts val="0"/>
              </a:spcAft>
              <a:buNone/>
            </a:pPr>
            <a:r>
              <a:rPr lang="en" sz="2000">
                <a:solidFill>
                  <a:srgbClr val="000000"/>
                </a:solidFill>
              </a:rPr>
              <a:t>One 30%</a:t>
            </a:r>
            <a:endParaRPr sz="2000">
              <a:solidFill>
                <a:srgbClr val="000000"/>
              </a:solidFill>
            </a:endParaRPr>
          </a:p>
          <a:p>
            <a:pPr marL="0" lvl="0" indent="0" algn="l" rtl="0">
              <a:spcBef>
                <a:spcPts val="0"/>
              </a:spcBef>
              <a:spcAft>
                <a:spcPts val="0"/>
              </a:spcAft>
              <a:buNone/>
            </a:pPr>
            <a:r>
              <a:rPr lang="en"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 sz="700" b="0" u="sng">
                <a:solidFill>
                  <a:schemeClr val="hlink"/>
                </a:solidFill>
                <a:hlinkClick r:id="rId3"/>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4"/>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5"/>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6"/>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3"/>
        <p:cNvGrpSpPr/>
        <p:nvPr/>
      </p:nvGrpSpPr>
      <p:grpSpPr>
        <a:xfrm>
          <a:off x="0" y="0"/>
          <a:ext cx="0" cy="0"/>
          <a:chOff x="0" y="0"/>
          <a:chExt cx="0" cy="0"/>
        </a:xfrm>
      </p:grpSpPr>
      <p:sp>
        <p:nvSpPr>
          <p:cNvPr id="245" name="Google Shape;245;p34"/>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i="1">
                <a:solidFill>
                  <a:schemeClr val="accent2"/>
                </a:solidFill>
                <a:highlight>
                  <a:srgbClr val="FFFFFF"/>
                </a:highlight>
              </a:rPr>
              <a:t>"Aoccdrnig to a rscheearch, it deosn't mttaer in waht oredr the ltteers in a wrod are, the olny iprmoatnt tihng is taht the frist and lsat ltteers be at the rghit pclae. The rset can be a toatl mses and you can sitll raed it wouthit porbelm. Tihs is bcuseae the huamn mnid deos not raed ervey lteter by istlef, but the wrod as a wlohe."</a:t>
            </a:r>
            <a:endParaRPr sz="2600" i="1">
              <a:solidFill>
                <a:schemeClr val="accent2"/>
              </a:solidFill>
              <a:highlight>
                <a:srgbClr val="FFFFFF"/>
              </a:highlight>
            </a:endParaRPr>
          </a:p>
        </p:txBody>
      </p:sp>
    </p:spTree>
  </p:cSld>
  <p:clrMapOvr>
    <a:masterClrMapping/>
  </p:clrMapOvr>
  <p:transition spd="med">
    <p:fade/>
  </p:transition>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3"/>
        <p:cNvGrpSpPr/>
        <p:nvPr/>
      </p:nvGrpSpPr>
      <p:grpSpPr>
        <a:xfrm>
          <a:off x="0" y="0"/>
          <a:ext cx="0" cy="0"/>
          <a:chOff x="0" y="0"/>
          <a:chExt cx="0" cy="0"/>
        </a:xfrm>
      </p:grpSpPr>
      <p:sp>
        <p:nvSpPr>
          <p:cNvPr id="1814" name="Google Shape;1814;p233"/>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33"/>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 sz="1400">
                <a:solidFill>
                  <a:schemeClr val="dk2"/>
                </a:solidFill>
                <a:latin typeface="Montserrat"/>
                <a:ea typeface="Montserrat"/>
                <a:cs typeface="Montserrat"/>
                <a:sym typeface="Montserrat"/>
              </a:rPr>
              <a:t>Included Media</a:t>
            </a:r>
            <a:endParaRPr sz="1400">
              <a:solidFill>
                <a:schemeClr val="dk2"/>
              </a:solidFill>
              <a:latin typeface="Montserrat"/>
              <a:ea typeface="Montserrat"/>
              <a:cs typeface="Montserrat"/>
              <a:sym typeface="Montserrat"/>
            </a:endParaRPr>
          </a:p>
          <a:p>
            <a:pPr marL="0" lvl="0" indent="0" algn="just" rtl="0">
              <a:spcBef>
                <a:spcPts val="400"/>
              </a:spcBef>
              <a:spcAft>
                <a:spcPts val="0"/>
              </a:spcAft>
              <a:buClr>
                <a:schemeClr val="dk2"/>
              </a:buClr>
              <a:buSzPts val="1100"/>
              <a:buFont typeface="Arial"/>
              <a:buNone/>
            </a:pPr>
            <a:r>
              <a:rPr lang="en" sz="1400" b="0">
                <a:solidFill>
                  <a:schemeClr val="dk2"/>
                </a:solidFill>
                <a:latin typeface="Montserrat"/>
                <a:ea typeface="Montserrat"/>
                <a:cs typeface="Montserrat"/>
                <a:sym typeface="Montserrat"/>
              </a:rPr>
              <a:t>Your interactive story must include, as a minimum requirement, text and hyperlinks. You may however wish to gain extra credit by incorporating embedded image, video, sound and other media into the work, as well as adjust the styling of the story using CSS. </a:t>
            </a:r>
            <a:endParaRPr sz="1400" b="0">
              <a:solidFill>
                <a:schemeClr val="dk2"/>
              </a:solidFill>
              <a:latin typeface="Montserrat"/>
              <a:ea typeface="Montserrat"/>
              <a:cs typeface="Montserrat"/>
              <a:sym typeface="Montserrat"/>
            </a:endParaRPr>
          </a:p>
          <a:p>
            <a:pPr marL="0" lvl="0" indent="0" algn="just" rtl="0">
              <a:spcBef>
                <a:spcPts val="0"/>
              </a:spcBef>
              <a:spcAft>
                <a:spcPts val="0"/>
              </a:spcAft>
              <a:buClr>
                <a:schemeClr val="dk2"/>
              </a:buClr>
              <a:buSzPts val="1100"/>
              <a:buFont typeface="Arial"/>
              <a:buNone/>
            </a:pPr>
            <a:endParaRPr sz="1400" b="0">
              <a:solidFill>
                <a:schemeClr val="dk2"/>
              </a:solidFill>
              <a:latin typeface="Montserrat"/>
              <a:ea typeface="Montserrat"/>
              <a:cs typeface="Montserrat"/>
              <a:sym typeface="Montserrat"/>
            </a:endParaRPr>
          </a:p>
          <a:p>
            <a:pPr marL="0" lvl="0" indent="0" algn="just" rtl="0">
              <a:spcBef>
                <a:spcPts val="0"/>
              </a:spcBef>
              <a:spcAft>
                <a:spcPts val="0"/>
              </a:spcAft>
              <a:buClr>
                <a:schemeClr val="dk2"/>
              </a:buClr>
              <a:buSzPts val="1100"/>
              <a:buFont typeface="Arial"/>
              <a:buNone/>
            </a:pPr>
            <a:r>
              <a:rPr lang="en" sz="1400" b="0">
                <a:solidFill>
                  <a:schemeClr val="dk2"/>
                </a:solidFill>
                <a:latin typeface="Montserrat"/>
                <a:ea typeface="Montserrat"/>
                <a:cs typeface="Montserrat"/>
                <a:sym typeface="Montserrat"/>
              </a:rPr>
              <a:t>The media you chose to include should add value to the story however, and not be added simply to try and achieve higher marks. Poor use of embedded content is more likely to reduce marks for ‘creativity’ and ‘presentation’ more than it increases marks for ‘technique and development’ (see marking criteria for more information).</a:t>
            </a:r>
            <a:endParaRPr sz="1400" b="0">
              <a:solidFill>
                <a:schemeClr val="dk2"/>
              </a:solidFill>
              <a:latin typeface="Montserrat"/>
              <a:ea typeface="Montserrat"/>
              <a:cs typeface="Montserrat"/>
              <a:sym typeface="Montserrat"/>
            </a:endParaRPr>
          </a:p>
          <a:p>
            <a:pPr marL="0" lvl="0" indent="0" algn="just" rtl="0">
              <a:spcBef>
                <a:spcPts val="0"/>
              </a:spcBef>
              <a:spcAft>
                <a:spcPts val="0"/>
              </a:spcAft>
              <a:buClr>
                <a:schemeClr val="dk2"/>
              </a:buClr>
              <a:buSzPts val="1100"/>
              <a:buFont typeface="Arial"/>
              <a:buNone/>
            </a:pPr>
            <a:endParaRPr sz="1400" b="0">
              <a:solidFill>
                <a:schemeClr val="dk2"/>
              </a:solidFill>
              <a:latin typeface="Montserrat"/>
              <a:ea typeface="Montserrat"/>
              <a:cs typeface="Montserrat"/>
              <a:sym typeface="Montserrat"/>
            </a:endParaRPr>
          </a:p>
          <a:p>
            <a:pPr marL="0" lvl="0" indent="0" algn="just" rtl="0">
              <a:spcBef>
                <a:spcPts val="0"/>
              </a:spcBef>
              <a:spcAft>
                <a:spcPts val="0"/>
              </a:spcAft>
              <a:buClr>
                <a:schemeClr val="dk2"/>
              </a:buClr>
              <a:buSzPts val="1100"/>
              <a:buFont typeface="Arial"/>
              <a:buNone/>
            </a:pPr>
            <a:r>
              <a:rPr lang="en" sz="1400">
                <a:solidFill>
                  <a:schemeClr val="dk2"/>
                </a:solidFill>
                <a:latin typeface="Montserrat"/>
                <a:ea typeface="Montserrat"/>
                <a:cs typeface="Montserrat"/>
                <a:sym typeface="Montserrat"/>
              </a:rPr>
              <a:t>Other techniques</a:t>
            </a:r>
            <a:endParaRPr sz="1400">
              <a:solidFill>
                <a:schemeClr val="dk2"/>
              </a:solidFill>
              <a:latin typeface="Montserrat"/>
              <a:ea typeface="Montserrat"/>
              <a:cs typeface="Montserrat"/>
              <a:sym typeface="Montserrat"/>
            </a:endParaRPr>
          </a:p>
          <a:p>
            <a:pPr marL="0" lvl="0" indent="0" algn="just" rtl="0">
              <a:spcBef>
                <a:spcPts val="0"/>
              </a:spcBef>
              <a:spcAft>
                <a:spcPts val="0"/>
              </a:spcAft>
              <a:buNone/>
            </a:pPr>
            <a:r>
              <a:rPr lang="en" sz="1400" b="0">
                <a:solidFill>
                  <a:schemeClr val="dk2"/>
                </a:solidFill>
                <a:latin typeface="Montserrat"/>
                <a:ea typeface="Montserrat"/>
                <a:cs typeface="Montserrat"/>
                <a:sym typeface="Montserrat"/>
              </a:rPr>
              <a:t>To enhance the interactive nature of your story, you may wish to use variables, conditional statements and other coding features recognized by Twine.</a:t>
            </a:r>
            <a:endParaRPr sz="1400" b="0">
              <a:solidFill>
                <a:schemeClr val="dk2"/>
              </a:solidFill>
              <a:latin typeface="Montserrat"/>
              <a:ea typeface="Montserrat"/>
              <a:cs typeface="Montserrat"/>
              <a:sym typeface="Montserrat"/>
            </a:endParaRPr>
          </a:p>
        </p:txBody>
      </p:sp>
      <p:cxnSp>
        <p:nvCxnSpPr>
          <p:cNvPr id="1816" name="Google Shape;1816;p23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18" name="Google Shape;1818;p233"/>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Assessment</a:t>
            </a:r>
            <a:endParaRPr sz="2000">
              <a:solidFill>
                <a:srgbClr val="000000"/>
              </a:solidFill>
            </a:endParaRPr>
          </a:p>
          <a:p>
            <a:pPr marL="0" lvl="0" indent="0" algn="l" rtl="0">
              <a:spcBef>
                <a:spcPts val="0"/>
              </a:spcBef>
              <a:spcAft>
                <a:spcPts val="0"/>
              </a:spcAft>
              <a:buNone/>
            </a:pPr>
            <a:r>
              <a:rPr lang="en" sz="2000">
                <a:solidFill>
                  <a:srgbClr val="000000"/>
                </a:solidFill>
              </a:rPr>
              <a:t>One 30%</a:t>
            </a:r>
            <a:endParaRPr sz="2000">
              <a:solidFill>
                <a:srgbClr val="000000"/>
              </a:solidFill>
            </a:endParaRPr>
          </a:p>
          <a:p>
            <a:pPr marL="0" lvl="0" indent="0" algn="l" rtl="0">
              <a:spcBef>
                <a:spcPts val="0"/>
              </a:spcBef>
              <a:spcAft>
                <a:spcPts val="0"/>
              </a:spcAft>
              <a:buNone/>
            </a:pPr>
            <a:r>
              <a:rPr lang="en"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 sz="700" b="0" u="sng">
                <a:solidFill>
                  <a:schemeClr val="hlink"/>
                </a:solidFill>
                <a:hlinkClick r:id="rId3"/>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4"/>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5"/>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6"/>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2"/>
        <p:cNvGrpSpPr/>
        <p:nvPr/>
      </p:nvGrpSpPr>
      <p:grpSpPr>
        <a:xfrm>
          <a:off x="0" y="0"/>
          <a:ext cx="0" cy="0"/>
          <a:chOff x="0" y="0"/>
          <a:chExt cx="0" cy="0"/>
        </a:xfrm>
      </p:grpSpPr>
      <p:sp>
        <p:nvSpPr>
          <p:cNvPr id="1823" name="Google Shape;1823;p234"/>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34"/>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 sz="1400">
                <a:solidFill>
                  <a:schemeClr val="dk2"/>
                </a:solidFill>
                <a:latin typeface="Montserrat"/>
                <a:ea typeface="Montserrat"/>
                <a:cs typeface="Montserrat"/>
                <a:sym typeface="Montserrat"/>
              </a:rPr>
              <a:t>Deliverable</a:t>
            </a:r>
            <a:endParaRPr sz="1400">
              <a:solidFill>
                <a:schemeClr val="dk2"/>
              </a:solidFill>
              <a:latin typeface="Montserrat"/>
              <a:ea typeface="Montserrat"/>
              <a:cs typeface="Montserrat"/>
              <a:sym typeface="Montserrat"/>
            </a:endParaRPr>
          </a:p>
          <a:p>
            <a:pPr marL="0" lvl="0" indent="0" algn="just" rtl="0">
              <a:spcBef>
                <a:spcPts val="400"/>
              </a:spcBef>
              <a:spcAft>
                <a:spcPts val="0"/>
              </a:spcAft>
              <a:buNone/>
            </a:pPr>
            <a:r>
              <a:rPr lang="en" sz="1400" b="0">
                <a:solidFill>
                  <a:schemeClr val="dk2"/>
                </a:solidFill>
                <a:latin typeface="Montserrat"/>
                <a:ea typeface="Montserrat"/>
                <a:cs typeface="Montserrat"/>
                <a:sym typeface="Montserrat"/>
              </a:rPr>
              <a:t>The </a:t>
            </a:r>
            <a:r>
              <a:rPr lang="en" sz="1400" u="sng">
                <a:solidFill>
                  <a:schemeClr val="hlink"/>
                </a:solidFill>
                <a:latin typeface="Montserrat"/>
                <a:ea typeface="Montserrat"/>
                <a:cs typeface="Montserrat"/>
                <a:sym typeface="Montserrat"/>
                <a:hlinkClick r:id="rId3"/>
              </a:rPr>
              <a:t>Word file</a:t>
            </a:r>
            <a:r>
              <a:rPr lang="en" sz="1400" b="0">
                <a:solidFill>
                  <a:schemeClr val="dk2"/>
                </a:solidFill>
                <a:latin typeface="Montserrat"/>
                <a:ea typeface="Montserrat"/>
                <a:cs typeface="Montserrat"/>
                <a:sym typeface="Montserrat"/>
              </a:rPr>
              <a:t> cover sheet complete with all the requirements:</a:t>
            </a:r>
            <a:endParaRPr sz="1400" b="0">
              <a:solidFill>
                <a:schemeClr val="dk2"/>
              </a:solidFill>
              <a:latin typeface="Montserrat"/>
              <a:ea typeface="Montserrat"/>
              <a:cs typeface="Montserrat"/>
              <a:sym typeface="Montserrat"/>
            </a:endParaRPr>
          </a:p>
          <a:p>
            <a:pPr marL="457200" lvl="0" indent="-317500" algn="just" rtl="0">
              <a:lnSpc>
                <a:spcPct val="115000"/>
              </a:lnSpc>
              <a:spcBef>
                <a:spcPts val="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Your name</a:t>
            </a:r>
            <a:endParaRPr sz="1400" b="0">
              <a:solidFill>
                <a:schemeClr val="dk2"/>
              </a:solidFill>
              <a:latin typeface="Montserrat"/>
              <a:ea typeface="Montserrat"/>
              <a:cs typeface="Montserrat"/>
              <a:sym typeface="Montserrat"/>
            </a:endParaRPr>
          </a:p>
          <a:p>
            <a:pPr marL="457200" lvl="0" indent="-317500" algn="just" rtl="0">
              <a:lnSpc>
                <a:spcPct val="115000"/>
              </a:lnSpc>
              <a:spcBef>
                <a:spcPts val="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Title’s screenshot</a:t>
            </a:r>
            <a:endParaRPr sz="1400" b="0">
              <a:solidFill>
                <a:schemeClr val="dk2"/>
              </a:solidFill>
              <a:latin typeface="Montserrat"/>
              <a:ea typeface="Montserrat"/>
              <a:cs typeface="Montserrat"/>
              <a:sym typeface="Montserrat"/>
            </a:endParaRPr>
          </a:p>
          <a:p>
            <a:pPr marL="457200" lvl="0" indent="-317500" algn="just" rtl="0">
              <a:lnSpc>
                <a:spcPct val="115000"/>
              </a:lnSpc>
              <a:spcBef>
                <a:spcPts val="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Story map screenshot</a:t>
            </a:r>
            <a:endParaRPr sz="1400" b="0">
              <a:solidFill>
                <a:schemeClr val="dk2"/>
              </a:solidFill>
              <a:latin typeface="Montserrat"/>
              <a:ea typeface="Montserrat"/>
              <a:cs typeface="Montserrat"/>
              <a:sym typeface="Montserrat"/>
            </a:endParaRPr>
          </a:p>
          <a:p>
            <a:pPr marL="457200" lvl="0" indent="-317500" algn="just" rtl="0">
              <a:lnSpc>
                <a:spcPct val="115000"/>
              </a:lnSpc>
              <a:spcBef>
                <a:spcPts val="0"/>
              </a:spcBef>
              <a:spcAft>
                <a:spcPts val="0"/>
              </a:spcAft>
              <a:buClr>
                <a:schemeClr val="dk2"/>
              </a:buClr>
              <a:buSzPts val="1400"/>
              <a:buFont typeface="Montserrat"/>
              <a:buChar char="●"/>
            </a:pPr>
            <a:r>
              <a:rPr lang="en" sz="1400">
                <a:solidFill>
                  <a:schemeClr val="dk2"/>
                </a:solidFill>
                <a:latin typeface="Montserrat"/>
                <a:ea typeface="Montserrat"/>
                <a:cs typeface="Montserrat"/>
                <a:sym typeface="Montserrat"/>
              </a:rPr>
              <a:t>ITCH.IO</a:t>
            </a:r>
            <a:r>
              <a:rPr lang="en" sz="1400" b="0">
                <a:solidFill>
                  <a:schemeClr val="dk2"/>
                </a:solidFill>
                <a:latin typeface="Montserrat"/>
                <a:ea typeface="Montserrat"/>
                <a:cs typeface="Montserrat"/>
                <a:sym typeface="Montserrat"/>
              </a:rPr>
              <a:t> link to online live interactive story</a:t>
            </a:r>
            <a:endParaRPr sz="1400" b="0">
              <a:solidFill>
                <a:schemeClr val="dk2"/>
              </a:solidFill>
              <a:latin typeface="Montserrat"/>
              <a:ea typeface="Montserrat"/>
              <a:cs typeface="Montserrat"/>
              <a:sym typeface="Montserrat"/>
            </a:endParaRPr>
          </a:p>
          <a:p>
            <a:pPr marL="457200" lvl="0" indent="-317500" algn="just" rtl="0">
              <a:lnSpc>
                <a:spcPct val="115000"/>
              </a:lnSpc>
              <a:spcBef>
                <a:spcPts val="0"/>
              </a:spcBef>
              <a:spcAft>
                <a:spcPts val="0"/>
              </a:spcAft>
              <a:buClr>
                <a:schemeClr val="dk2"/>
              </a:buClr>
              <a:buSzPts val="1400"/>
              <a:buFont typeface="Montserrat"/>
              <a:buChar char="●"/>
            </a:pPr>
            <a:r>
              <a:rPr lang="en" sz="1400">
                <a:solidFill>
                  <a:schemeClr val="dk2"/>
                </a:solidFill>
                <a:latin typeface="Montserrat"/>
                <a:ea typeface="Montserrat"/>
                <a:cs typeface="Montserrat"/>
                <a:sym typeface="Montserrat"/>
              </a:rPr>
              <a:t>GOOGLE DRIVE</a:t>
            </a:r>
            <a:r>
              <a:rPr lang="en" sz="1400" b="0">
                <a:solidFill>
                  <a:schemeClr val="dk2"/>
                </a:solidFill>
                <a:latin typeface="Montserrat"/>
                <a:ea typeface="Montserrat"/>
                <a:cs typeface="Montserrat"/>
                <a:sym typeface="Montserrat"/>
              </a:rPr>
              <a:t> link with (HTML export, images &amp; audios)</a:t>
            </a:r>
            <a:endParaRPr sz="1400" b="0">
              <a:solidFill>
                <a:schemeClr val="dk2"/>
              </a:solidFill>
              <a:latin typeface="Montserrat"/>
              <a:ea typeface="Montserrat"/>
              <a:cs typeface="Montserrat"/>
              <a:sym typeface="Montserrat"/>
            </a:endParaRPr>
          </a:p>
          <a:p>
            <a:pPr marL="457200" lvl="0" indent="-317500" algn="just" rtl="0">
              <a:lnSpc>
                <a:spcPct val="115000"/>
              </a:lnSpc>
              <a:spcBef>
                <a:spcPts val="0"/>
              </a:spcBef>
              <a:spcAft>
                <a:spcPts val="0"/>
              </a:spcAft>
              <a:buClr>
                <a:schemeClr val="dk2"/>
              </a:buClr>
              <a:buSzPts val="1400"/>
              <a:buFont typeface="Montserrat"/>
              <a:buChar char="●"/>
            </a:pPr>
            <a:r>
              <a:rPr lang="en" sz="1400">
                <a:solidFill>
                  <a:schemeClr val="dk2"/>
                </a:solidFill>
                <a:latin typeface="Montserrat"/>
                <a:ea typeface="Montserrat"/>
                <a:cs typeface="Montserrat"/>
                <a:sym typeface="Montserrat"/>
              </a:rPr>
              <a:t>YOUTUBE</a:t>
            </a:r>
            <a:r>
              <a:rPr lang="en" sz="1400" b="0">
                <a:solidFill>
                  <a:schemeClr val="dk2"/>
                </a:solidFill>
                <a:latin typeface="Montserrat"/>
                <a:ea typeface="Montserrat"/>
                <a:cs typeface="Montserrat"/>
                <a:sym typeface="Montserrat"/>
              </a:rPr>
              <a:t> link to the screen recording</a:t>
            </a:r>
            <a:endParaRPr sz="1400" b="0">
              <a:solidFill>
                <a:schemeClr val="dk2"/>
              </a:solidFill>
              <a:latin typeface="Montserrat"/>
              <a:ea typeface="Montserrat"/>
              <a:cs typeface="Montserrat"/>
              <a:sym typeface="Montserrat"/>
            </a:endParaRPr>
          </a:p>
          <a:p>
            <a:pPr marL="457200" lvl="0" indent="-317500" algn="just" rtl="0">
              <a:lnSpc>
                <a:spcPct val="115000"/>
              </a:lnSpc>
              <a:spcBef>
                <a:spcPts val="0"/>
              </a:spcBef>
              <a:spcAft>
                <a:spcPts val="0"/>
              </a:spcAft>
              <a:buClr>
                <a:schemeClr val="dk2"/>
              </a:buClr>
              <a:buSzPts val="1400"/>
              <a:buFont typeface="Montserrat"/>
              <a:buChar char="●"/>
            </a:pPr>
            <a:r>
              <a:rPr lang="en" sz="1400" b="0">
                <a:solidFill>
                  <a:schemeClr val="dk2"/>
                </a:solidFill>
                <a:latin typeface="Montserrat"/>
                <a:ea typeface="Montserrat"/>
                <a:cs typeface="Montserrat"/>
                <a:sym typeface="Montserrat"/>
              </a:rPr>
              <a:t>Critical reflection (150 words)</a:t>
            </a:r>
            <a:endParaRPr sz="1400" b="0">
              <a:solidFill>
                <a:schemeClr val="dk2"/>
              </a:solidFill>
              <a:latin typeface="Montserrat"/>
              <a:ea typeface="Montserrat"/>
              <a:cs typeface="Montserrat"/>
              <a:sym typeface="Montserrat"/>
            </a:endParaRPr>
          </a:p>
        </p:txBody>
      </p:sp>
      <p:cxnSp>
        <p:nvCxnSpPr>
          <p:cNvPr id="1825" name="Google Shape;1825;p23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27" name="Google Shape;1827;p234"/>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Assessment</a:t>
            </a:r>
            <a:endParaRPr sz="2000">
              <a:solidFill>
                <a:srgbClr val="000000"/>
              </a:solidFill>
            </a:endParaRPr>
          </a:p>
          <a:p>
            <a:pPr marL="0" lvl="0" indent="0" algn="l" rtl="0">
              <a:spcBef>
                <a:spcPts val="0"/>
              </a:spcBef>
              <a:spcAft>
                <a:spcPts val="0"/>
              </a:spcAft>
              <a:buNone/>
            </a:pPr>
            <a:r>
              <a:rPr lang="en" sz="2000">
                <a:solidFill>
                  <a:srgbClr val="000000"/>
                </a:solidFill>
              </a:rPr>
              <a:t>One 30%</a:t>
            </a:r>
            <a:endParaRPr sz="2000">
              <a:solidFill>
                <a:srgbClr val="000000"/>
              </a:solidFill>
            </a:endParaRPr>
          </a:p>
          <a:p>
            <a:pPr marL="0" lvl="0" indent="0" algn="l" rtl="0">
              <a:spcBef>
                <a:spcPts val="0"/>
              </a:spcBef>
              <a:spcAft>
                <a:spcPts val="0"/>
              </a:spcAft>
              <a:buNone/>
            </a:pPr>
            <a:r>
              <a:rPr lang="en"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 sz="700" b="0" u="sng">
                <a:solidFill>
                  <a:schemeClr val="hlink"/>
                </a:solidFill>
                <a:hlinkClick r:id="rId4"/>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5"/>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6"/>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7"/>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1"/>
        <p:cNvGrpSpPr/>
        <p:nvPr/>
      </p:nvGrpSpPr>
      <p:grpSpPr>
        <a:xfrm>
          <a:off x="0" y="0"/>
          <a:ext cx="0" cy="0"/>
          <a:chOff x="0" y="0"/>
          <a:chExt cx="0" cy="0"/>
        </a:xfrm>
      </p:grpSpPr>
      <p:sp>
        <p:nvSpPr>
          <p:cNvPr id="1832" name="Google Shape;1832;p235"/>
          <p:cNvSpPr/>
          <p:nvPr/>
        </p:nvSpPr>
        <p:spPr>
          <a:xfrm>
            <a:off x="2112250" y="15784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35"/>
          <p:cNvSpPr txBox="1">
            <a:spLocks noGrp="1"/>
          </p:cNvSpPr>
          <p:nvPr>
            <p:ph type="ctrTitle"/>
          </p:nvPr>
        </p:nvSpPr>
        <p:spPr>
          <a:xfrm>
            <a:off x="3021500" y="21007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itch.io Guide</a:t>
            </a:r>
            <a:endParaRPr>
              <a:solidFill>
                <a:srgbClr val="000000"/>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8"/>
        <p:cNvGrpSpPr/>
        <p:nvPr/>
      </p:nvGrpSpPr>
      <p:grpSpPr>
        <a:xfrm>
          <a:off x="0" y="0"/>
          <a:ext cx="0" cy="0"/>
          <a:chOff x="0" y="0"/>
          <a:chExt cx="0" cy="0"/>
        </a:xfrm>
      </p:grpSpPr>
      <p:pic>
        <p:nvPicPr>
          <p:cNvPr id="1839" name="Google Shape;1839;p236"/>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3"/>
        <p:cNvGrpSpPr/>
        <p:nvPr/>
      </p:nvGrpSpPr>
      <p:grpSpPr>
        <a:xfrm>
          <a:off x="0" y="0"/>
          <a:ext cx="0" cy="0"/>
          <a:chOff x="0" y="0"/>
          <a:chExt cx="0" cy="0"/>
        </a:xfrm>
      </p:grpSpPr>
      <p:pic>
        <p:nvPicPr>
          <p:cNvPr id="1844" name="Google Shape;1844;p237"/>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8"/>
        <p:cNvGrpSpPr/>
        <p:nvPr/>
      </p:nvGrpSpPr>
      <p:grpSpPr>
        <a:xfrm>
          <a:off x="0" y="0"/>
          <a:ext cx="0" cy="0"/>
          <a:chOff x="0" y="0"/>
          <a:chExt cx="0" cy="0"/>
        </a:xfrm>
      </p:grpSpPr>
      <p:pic>
        <p:nvPicPr>
          <p:cNvPr id="1849" name="Google Shape;1849;p23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3"/>
        <p:cNvGrpSpPr/>
        <p:nvPr/>
      </p:nvGrpSpPr>
      <p:grpSpPr>
        <a:xfrm>
          <a:off x="0" y="0"/>
          <a:ext cx="0" cy="0"/>
          <a:chOff x="0" y="0"/>
          <a:chExt cx="0" cy="0"/>
        </a:xfrm>
      </p:grpSpPr>
      <p:pic>
        <p:nvPicPr>
          <p:cNvPr id="1854" name="Google Shape;1854;p23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8"/>
        <p:cNvGrpSpPr/>
        <p:nvPr/>
      </p:nvGrpSpPr>
      <p:grpSpPr>
        <a:xfrm>
          <a:off x="0" y="0"/>
          <a:ext cx="0" cy="0"/>
          <a:chOff x="0" y="0"/>
          <a:chExt cx="0" cy="0"/>
        </a:xfrm>
      </p:grpSpPr>
      <p:pic>
        <p:nvPicPr>
          <p:cNvPr id="1859" name="Google Shape;1859;p24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63"/>
        <p:cNvGrpSpPr/>
        <p:nvPr/>
      </p:nvGrpSpPr>
      <p:grpSpPr>
        <a:xfrm>
          <a:off x="0" y="0"/>
          <a:ext cx="0" cy="0"/>
          <a:chOff x="0" y="0"/>
          <a:chExt cx="0" cy="0"/>
        </a:xfrm>
      </p:grpSpPr>
      <p:sp>
        <p:nvSpPr>
          <p:cNvPr id="1864" name="Google Shape;1864;p241"/>
          <p:cNvSpPr/>
          <p:nvPr/>
        </p:nvSpPr>
        <p:spPr>
          <a:xfrm>
            <a:off x="2189275" y="1654650"/>
            <a:ext cx="1834200" cy="1834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1"/>
          <p:cNvSpPr txBox="1">
            <a:spLocks noGrp="1"/>
          </p:cNvSpPr>
          <p:nvPr>
            <p:ph type="ctrTitle"/>
          </p:nvPr>
        </p:nvSpPr>
        <p:spPr>
          <a:xfrm>
            <a:off x="3098525"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Storyboard</a:t>
            </a:r>
            <a:endParaRPr>
              <a:solidFill>
                <a:srgbClr val="000000"/>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70"/>
        <p:cNvGrpSpPr/>
        <p:nvPr/>
      </p:nvGrpSpPr>
      <p:grpSpPr>
        <a:xfrm>
          <a:off x="0" y="0"/>
          <a:ext cx="0" cy="0"/>
          <a:chOff x="0" y="0"/>
          <a:chExt cx="0" cy="0"/>
        </a:xfrm>
      </p:grpSpPr>
      <p:sp>
        <p:nvSpPr>
          <p:cNvPr id="1871" name="Google Shape;1871;p242"/>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2"/>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400"/>
              </a:spcAft>
              <a:buNone/>
            </a:pPr>
            <a:r>
              <a:rPr lang="en" sz="2000" b="0">
                <a:solidFill>
                  <a:schemeClr val="dk2"/>
                </a:solidFill>
                <a:latin typeface="Montserrat"/>
                <a:ea typeface="Montserrat"/>
                <a:cs typeface="Montserrat"/>
                <a:sym typeface="Montserrat"/>
              </a:rPr>
              <a:t>A storyboard is a planning document. It is created before the final product is developed and used to illustrate a story or show the changes of scene. In many cases this will be based on a timeline but could also be decided by the user's choices of selection or navigation.</a:t>
            </a:r>
            <a:endParaRPr sz="2000" b="0">
              <a:solidFill>
                <a:schemeClr val="dk2"/>
              </a:solidFill>
              <a:latin typeface="Montserrat"/>
              <a:ea typeface="Montserrat"/>
              <a:cs typeface="Montserrat"/>
              <a:sym typeface="Montserrat"/>
            </a:endParaRPr>
          </a:p>
        </p:txBody>
      </p:sp>
      <p:cxnSp>
        <p:nvCxnSpPr>
          <p:cNvPr id="1873" name="Google Shape;1873;p24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75" name="Google Shape;1875;p242"/>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What is a Storyboard?</a:t>
            </a:r>
            <a:endParaRPr sz="2000">
              <a:solidFill>
                <a:srgbClr val="000000"/>
              </a:solidFill>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9"/>
        <p:cNvGrpSpPr/>
        <p:nvPr/>
      </p:nvGrpSpPr>
      <p:grpSpPr>
        <a:xfrm>
          <a:off x="0" y="0"/>
          <a:ext cx="0" cy="0"/>
          <a:chOff x="0" y="0"/>
          <a:chExt cx="0" cy="0"/>
        </a:xfrm>
      </p:grpSpPr>
      <p:sp>
        <p:nvSpPr>
          <p:cNvPr id="250" name="Google Shape;250;p3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We</a:t>
            </a:r>
            <a:endParaRPr sz="2000">
              <a:solidFill>
                <a:schemeClr val="dk2"/>
              </a:solidFill>
            </a:endParaRPr>
          </a:p>
          <a:p>
            <a:pPr marL="0" lvl="0" indent="0" algn="l" rtl="0">
              <a:spcBef>
                <a:spcPts val="0"/>
              </a:spcBef>
              <a:spcAft>
                <a:spcPts val="0"/>
              </a:spcAft>
              <a:buNone/>
            </a:pPr>
            <a:r>
              <a:rPr lang="en" sz="2000">
                <a:solidFill>
                  <a:schemeClr val="dk2"/>
                </a:solidFill>
              </a:rPr>
              <a:t>Humans</a:t>
            </a:r>
            <a:endParaRPr sz="2000">
              <a:solidFill>
                <a:schemeClr val="dk2"/>
              </a:solidFill>
            </a:endParaRPr>
          </a:p>
        </p:txBody>
      </p:sp>
      <p:sp>
        <p:nvSpPr>
          <p:cNvPr id="252" name="Google Shape;252;p35"/>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i="1">
                <a:solidFill>
                  <a:schemeClr val="accent2"/>
                </a:solidFill>
              </a:rPr>
              <a:t>Human brain has the natural ability to “fill in the gaps”.</a:t>
            </a:r>
            <a:endParaRPr sz="3000" i="1">
              <a:solidFill>
                <a:schemeClr val="accent2"/>
              </a:solidFill>
            </a:endParaRPr>
          </a:p>
        </p:txBody>
      </p:sp>
      <p:cxnSp>
        <p:nvCxnSpPr>
          <p:cNvPr id="253" name="Google Shape;253;p3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79"/>
        <p:cNvGrpSpPr/>
        <p:nvPr/>
      </p:nvGrpSpPr>
      <p:grpSpPr>
        <a:xfrm>
          <a:off x="0" y="0"/>
          <a:ext cx="0" cy="0"/>
          <a:chOff x="0" y="0"/>
          <a:chExt cx="0" cy="0"/>
        </a:xfrm>
      </p:grpSpPr>
      <p:pic>
        <p:nvPicPr>
          <p:cNvPr id="1880" name="Google Shape;1880;p243"/>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84"/>
        <p:cNvGrpSpPr/>
        <p:nvPr/>
      </p:nvGrpSpPr>
      <p:grpSpPr>
        <a:xfrm>
          <a:off x="0" y="0"/>
          <a:ext cx="0" cy="0"/>
          <a:chOff x="0" y="0"/>
          <a:chExt cx="0" cy="0"/>
        </a:xfrm>
      </p:grpSpPr>
      <p:sp>
        <p:nvSpPr>
          <p:cNvPr id="1885" name="Google Shape;1885;p244"/>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44"/>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 sz="2000" b="0">
                <a:solidFill>
                  <a:schemeClr val="dk2"/>
                </a:solidFill>
                <a:latin typeface="Montserrat"/>
                <a:ea typeface="Montserrat"/>
                <a:cs typeface="Montserrat"/>
                <a:sym typeface="Montserrat"/>
              </a:rPr>
              <a:t>Your task is to develop a story; and create a video storyboard for the same.</a:t>
            </a:r>
            <a:endParaRPr sz="2000" b="0">
              <a:solidFill>
                <a:schemeClr val="dk2"/>
              </a:solidFill>
              <a:latin typeface="Montserrat"/>
              <a:ea typeface="Montserrat"/>
              <a:cs typeface="Montserrat"/>
              <a:sym typeface="Montserrat"/>
            </a:endParaRPr>
          </a:p>
          <a:p>
            <a:pPr marL="0" lvl="0" indent="0" algn="just" rtl="0">
              <a:lnSpc>
                <a:spcPct val="110000"/>
              </a:lnSpc>
              <a:spcBef>
                <a:spcPts val="1800"/>
              </a:spcBef>
              <a:spcAft>
                <a:spcPts val="400"/>
              </a:spcAft>
              <a:buNone/>
            </a:pPr>
            <a:r>
              <a:rPr lang="en" sz="2000" b="0">
                <a:solidFill>
                  <a:schemeClr val="dk2"/>
                </a:solidFill>
                <a:latin typeface="Montserrat"/>
                <a:ea typeface="Montserrat"/>
                <a:cs typeface="Montserrat"/>
                <a:sym typeface="Montserrat"/>
              </a:rPr>
              <a:t>Add a tagline with suitable music; &amp; indicate a product/service this story can be most suitably used for.</a:t>
            </a:r>
            <a:endParaRPr sz="1500" b="0">
              <a:solidFill>
                <a:srgbClr val="000000"/>
              </a:solidFill>
            </a:endParaRPr>
          </a:p>
        </p:txBody>
      </p:sp>
      <p:cxnSp>
        <p:nvCxnSpPr>
          <p:cNvPr id="1887" name="Google Shape;1887;p24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89" name="Google Shape;1889;p244"/>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Formative Assessment</a:t>
            </a:r>
            <a:endParaRPr sz="2000">
              <a:solidFill>
                <a:srgbClr val="000000"/>
              </a:solidFill>
            </a:endParaRPr>
          </a:p>
          <a:p>
            <a:pPr marL="0" lvl="0" indent="0" algn="l" rtl="0">
              <a:spcBef>
                <a:spcPts val="0"/>
              </a:spcBef>
              <a:spcAft>
                <a:spcPts val="0"/>
              </a:spcAft>
              <a:buNone/>
            </a:pPr>
            <a:r>
              <a:rPr lang="en" sz="2000">
                <a:solidFill>
                  <a:srgbClr val="000000"/>
                </a:solidFill>
              </a:rPr>
              <a:t>Storyboard</a:t>
            </a:r>
            <a:endParaRPr sz="2000">
              <a:solidFill>
                <a:srgbClr val="000000"/>
              </a:solidFill>
            </a:endParaRPr>
          </a:p>
        </p:txBody>
      </p:sp>
    </p:spTree>
  </p:cSld>
  <p:clrMapOvr>
    <a:masterClrMapping/>
  </p:clrMapOvr>
  <p:transition spd="med">
    <p:fade/>
  </p:transition>
</p:sld>
</file>

<file path=ppt/slides/slide23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93"/>
        <p:cNvGrpSpPr/>
        <p:nvPr/>
      </p:nvGrpSpPr>
      <p:grpSpPr>
        <a:xfrm>
          <a:off x="0" y="0"/>
          <a:ext cx="0" cy="0"/>
          <a:chOff x="0" y="0"/>
          <a:chExt cx="0" cy="0"/>
        </a:xfrm>
      </p:grpSpPr>
      <p:sp>
        <p:nvSpPr>
          <p:cNvPr id="1894" name="Google Shape;1894;p245"/>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45"/>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457200" lvl="0" indent="-323850" algn="just" rtl="0">
              <a:lnSpc>
                <a:spcPct val="110000"/>
              </a:lnSpc>
              <a:spcBef>
                <a:spcPts val="1800"/>
              </a:spcBef>
              <a:spcAft>
                <a:spcPts val="0"/>
              </a:spcAft>
              <a:buClr>
                <a:schemeClr val="dk2"/>
              </a:buClr>
              <a:buSzPts val="1500"/>
              <a:buFont typeface="Montserrat"/>
              <a:buAutoNum type="arabicPeriod"/>
            </a:pPr>
            <a:r>
              <a:rPr lang="en" sz="1500" b="0">
                <a:solidFill>
                  <a:schemeClr val="dk2"/>
                </a:solidFill>
                <a:latin typeface="Montserrat"/>
                <a:ea typeface="Montserrat"/>
                <a:cs typeface="Montserrat"/>
                <a:sym typeface="Montserrat"/>
              </a:rPr>
              <a:t>A 45 year old father is driving a car, with his 6 year old son in the back seat.</a:t>
            </a:r>
            <a:endParaRPr sz="1500" b="0">
              <a:solidFill>
                <a:schemeClr val="dk2"/>
              </a:solidFill>
              <a:latin typeface="Montserrat"/>
              <a:ea typeface="Montserrat"/>
              <a:cs typeface="Montserrat"/>
              <a:sym typeface="Montserrat"/>
            </a:endParaRPr>
          </a:p>
          <a:p>
            <a:pPr marL="457200" lvl="0" indent="-323850" algn="just" rtl="0">
              <a:lnSpc>
                <a:spcPct val="110000"/>
              </a:lnSpc>
              <a:spcBef>
                <a:spcPts val="0"/>
              </a:spcBef>
              <a:spcAft>
                <a:spcPts val="0"/>
              </a:spcAft>
              <a:buClr>
                <a:schemeClr val="dk2"/>
              </a:buClr>
              <a:buSzPts val="1500"/>
              <a:buFont typeface="Montserrat"/>
              <a:buAutoNum type="arabicPeriod"/>
            </a:pPr>
            <a:r>
              <a:rPr lang="en" sz="1500" b="0">
                <a:solidFill>
                  <a:schemeClr val="dk2"/>
                </a:solidFill>
                <a:latin typeface="Montserrat"/>
                <a:ea typeface="Montserrat"/>
                <a:cs typeface="Montserrat"/>
                <a:sym typeface="Montserrat"/>
              </a:rPr>
              <a:t>A U-turn comes up.</a:t>
            </a:r>
            <a:endParaRPr sz="1500" b="0">
              <a:solidFill>
                <a:schemeClr val="dk2"/>
              </a:solidFill>
              <a:latin typeface="Montserrat"/>
              <a:ea typeface="Montserrat"/>
              <a:cs typeface="Montserrat"/>
              <a:sym typeface="Montserrat"/>
            </a:endParaRPr>
          </a:p>
          <a:p>
            <a:pPr marL="457200" lvl="0" indent="-323850" algn="just" rtl="0">
              <a:lnSpc>
                <a:spcPct val="110000"/>
              </a:lnSpc>
              <a:spcBef>
                <a:spcPts val="0"/>
              </a:spcBef>
              <a:spcAft>
                <a:spcPts val="0"/>
              </a:spcAft>
              <a:buClr>
                <a:schemeClr val="dk2"/>
              </a:buClr>
              <a:buSzPts val="1500"/>
              <a:buFont typeface="Montserrat"/>
              <a:buAutoNum type="arabicPeriod"/>
            </a:pPr>
            <a:r>
              <a:rPr lang="en" sz="1500" b="0">
                <a:solidFill>
                  <a:schemeClr val="dk2"/>
                </a:solidFill>
                <a:latin typeface="Montserrat"/>
                <a:ea typeface="Montserrat"/>
                <a:cs typeface="Montserrat"/>
                <a:sym typeface="Montserrat"/>
              </a:rPr>
              <a:t>The father stops and raises his right hand, signaling the opposite driver to pass through.</a:t>
            </a:r>
            <a:endParaRPr sz="1500" b="0">
              <a:solidFill>
                <a:schemeClr val="dk2"/>
              </a:solidFill>
              <a:latin typeface="Montserrat"/>
              <a:ea typeface="Montserrat"/>
              <a:cs typeface="Montserrat"/>
              <a:sym typeface="Montserrat"/>
            </a:endParaRPr>
          </a:p>
          <a:p>
            <a:pPr marL="457200" lvl="0" indent="-323850" algn="just" rtl="0">
              <a:lnSpc>
                <a:spcPct val="110000"/>
              </a:lnSpc>
              <a:spcBef>
                <a:spcPts val="0"/>
              </a:spcBef>
              <a:spcAft>
                <a:spcPts val="0"/>
              </a:spcAft>
              <a:buClr>
                <a:schemeClr val="dk2"/>
              </a:buClr>
              <a:buSzPts val="1500"/>
              <a:buFont typeface="Montserrat"/>
              <a:buAutoNum type="arabicPeriod"/>
            </a:pPr>
            <a:r>
              <a:rPr lang="en" sz="1500" b="0">
                <a:solidFill>
                  <a:schemeClr val="dk2"/>
                </a:solidFill>
                <a:latin typeface="Montserrat"/>
                <a:ea typeface="Montserrat"/>
                <a:cs typeface="Montserrat"/>
                <a:sym typeface="Montserrat"/>
              </a:rPr>
              <a:t>The opposite driver acknowledges with his right hand and a smile.</a:t>
            </a:r>
            <a:endParaRPr sz="1500" b="0">
              <a:solidFill>
                <a:schemeClr val="dk2"/>
              </a:solidFill>
              <a:latin typeface="Montserrat"/>
              <a:ea typeface="Montserrat"/>
              <a:cs typeface="Montserrat"/>
              <a:sym typeface="Montserrat"/>
            </a:endParaRPr>
          </a:p>
          <a:p>
            <a:pPr marL="457200" lvl="0" indent="-323850" algn="just" rtl="0">
              <a:lnSpc>
                <a:spcPct val="110000"/>
              </a:lnSpc>
              <a:spcBef>
                <a:spcPts val="0"/>
              </a:spcBef>
              <a:spcAft>
                <a:spcPts val="0"/>
              </a:spcAft>
              <a:buClr>
                <a:schemeClr val="dk2"/>
              </a:buClr>
              <a:buSzPts val="1500"/>
              <a:buFont typeface="Montserrat"/>
              <a:buAutoNum type="arabicPeriod"/>
            </a:pPr>
            <a:r>
              <a:rPr lang="en" sz="1500" b="0">
                <a:solidFill>
                  <a:schemeClr val="dk2"/>
                </a:solidFill>
                <a:latin typeface="Montserrat"/>
                <a:ea typeface="Montserrat"/>
                <a:cs typeface="Montserrat"/>
                <a:sym typeface="Montserrat"/>
              </a:rPr>
              <a:t>As the cars pass together, the son checks the other car’s driver; who smiles &amp; shows a thumbs-up.</a:t>
            </a:r>
            <a:endParaRPr sz="1500" b="0">
              <a:solidFill>
                <a:schemeClr val="dk2"/>
              </a:solidFill>
              <a:latin typeface="Montserrat"/>
              <a:ea typeface="Montserrat"/>
              <a:cs typeface="Montserrat"/>
              <a:sym typeface="Montserrat"/>
            </a:endParaRPr>
          </a:p>
          <a:p>
            <a:pPr marL="457200" lvl="0" indent="-323850" algn="just" rtl="0">
              <a:lnSpc>
                <a:spcPct val="110000"/>
              </a:lnSpc>
              <a:spcBef>
                <a:spcPts val="0"/>
              </a:spcBef>
              <a:spcAft>
                <a:spcPts val="0"/>
              </a:spcAft>
              <a:buClr>
                <a:schemeClr val="dk2"/>
              </a:buClr>
              <a:buSzPts val="1500"/>
              <a:buFont typeface="Montserrat"/>
              <a:buAutoNum type="arabicPeriod"/>
            </a:pPr>
            <a:r>
              <a:rPr lang="en" sz="1500" b="0">
                <a:solidFill>
                  <a:schemeClr val="dk2"/>
                </a:solidFill>
                <a:latin typeface="Montserrat"/>
                <a:ea typeface="Montserrat"/>
                <a:cs typeface="Montserrat"/>
                <a:sym typeface="Montserrat"/>
              </a:rPr>
              <a:t>The son turns and looks at his father in admiration..inspired. </a:t>
            </a:r>
            <a:endParaRPr sz="1500" b="0">
              <a:solidFill>
                <a:schemeClr val="dk2"/>
              </a:solidFill>
              <a:latin typeface="Montserrat"/>
              <a:ea typeface="Montserrat"/>
              <a:cs typeface="Montserrat"/>
              <a:sym typeface="Montserrat"/>
            </a:endParaRPr>
          </a:p>
          <a:p>
            <a:pPr marL="0" lvl="0" indent="0" algn="just" rtl="0">
              <a:lnSpc>
                <a:spcPct val="110000"/>
              </a:lnSpc>
              <a:spcBef>
                <a:spcPts val="1800"/>
              </a:spcBef>
              <a:spcAft>
                <a:spcPts val="0"/>
              </a:spcAft>
              <a:buNone/>
            </a:pPr>
            <a:r>
              <a:rPr lang="en" sz="1500" b="0">
                <a:solidFill>
                  <a:schemeClr val="dk2"/>
                </a:solidFill>
                <a:latin typeface="Montserrat"/>
                <a:ea typeface="Montserrat"/>
                <a:cs typeface="Montserrat"/>
                <a:sym typeface="Montserrat"/>
              </a:rPr>
              <a:t>Tagline: </a:t>
            </a:r>
            <a:br>
              <a:rPr lang="en" sz="1500" b="0">
                <a:solidFill>
                  <a:schemeClr val="dk2"/>
                </a:solidFill>
                <a:latin typeface="Montserrat"/>
                <a:ea typeface="Montserrat"/>
                <a:cs typeface="Montserrat"/>
                <a:sym typeface="Montserrat"/>
              </a:rPr>
            </a:br>
            <a:r>
              <a:rPr lang="en" sz="1500" b="0">
                <a:solidFill>
                  <a:schemeClr val="dk2"/>
                </a:solidFill>
                <a:latin typeface="Montserrat"/>
                <a:ea typeface="Montserrat"/>
                <a:cs typeface="Montserrat"/>
                <a:sym typeface="Montserrat"/>
              </a:rPr>
              <a:t>The Angel is in the details.</a:t>
            </a:r>
            <a:endParaRPr sz="1500" b="0">
              <a:solidFill>
                <a:schemeClr val="dk2"/>
              </a:solidFill>
              <a:latin typeface="Montserrat"/>
              <a:ea typeface="Montserrat"/>
              <a:cs typeface="Montserrat"/>
              <a:sym typeface="Montserrat"/>
            </a:endParaRPr>
          </a:p>
          <a:p>
            <a:pPr marL="0" lvl="0" indent="0" algn="just" rtl="0">
              <a:lnSpc>
                <a:spcPct val="110000"/>
              </a:lnSpc>
              <a:spcBef>
                <a:spcPts val="1800"/>
              </a:spcBef>
              <a:spcAft>
                <a:spcPts val="400"/>
              </a:spcAft>
              <a:buNone/>
            </a:pPr>
            <a:r>
              <a:rPr lang="en" sz="1500" b="0">
                <a:solidFill>
                  <a:schemeClr val="dk2"/>
                </a:solidFill>
                <a:latin typeface="Montserrat"/>
                <a:ea typeface="Montserrat"/>
                <a:cs typeface="Montserrat"/>
                <a:sym typeface="Montserrat"/>
              </a:rPr>
              <a:t>Product: </a:t>
            </a:r>
            <a:br>
              <a:rPr lang="en" sz="1500" b="0">
                <a:solidFill>
                  <a:schemeClr val="dk2"/>
                </a:solidFill>
                <a:latin typeface="Montserrat"/>
                <a:ea typeface="Montserrat"/>
                <a:cs typeface="Montserrat"/>
                <a:sym typeface="Montserrat"/>
              </a:rPr>
            </a:br>
            <a:r>
              <a:rPr lang="en" sz="1500" b="0">
                <a:solidFill>
                  <a:schemeClr val="dk2"/>
                </a:solidFill>
                <a:latin typeface="Montserrat"/>
                <a:ea typeface="Montserrat"/>
                <a:cs typeface="Montserrat"/>
                <a:sym typeface="Montserrat"/>
              </a:rPr>
              <a:t>Mashreq Bank | Bath Spa University | Amazon</a:t>
            </a:r>
            <a:endParaRPr sz="1500" b="0">
              <a:solidFill>
                <a:schemeClr val="dk2"/>
              </a:solidFill>
              <a:latin typeface="Montserrat"/>
              <a:ea typeface="Montserrat"/>
              <a:cs typeface="Montserrat"/>
              <a:sym typeface="Montserrat"/>
            </a:endParaRPr>
          </a:p>
        </p:txBody>
      </p:sp>
      <p:cxnSp>
        <p:nvCxnSpPr>
          <p:cNvPr id="1896" name="Google Shape;1896;p24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98" name="Google Shape;1898;p245"/>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Sample</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 sz="900" u="sng">
                <a:solidFill>
                  <a:schemeClr val="hlink"/>
                </a:solidFill>
                <a:hlinkClick r:id="rId3"/>
              </a:rPr>
              <a:t>https://spark.adobe.com/video/Vbn4Q9hUEzCDA</a:t>
            </a:r>
            <a:endParaRPr sz="900">
              <a:solidFill>
                <a:srgbClr val="000000"/>
              </a:solidFill>
            </a:endParaRPr>
          </a:p>
          <a:p>
            <a:pPr marL="0" lvl="0" indent="0" algn="l" rtl="0">
              <a:spcBef>
                <a:spcPts val="0"/>
              </a:spcBef>
              <a:spcAft>
                <a:spcPts val="0"/>
              </a:spcAft>
              <a:buNone/>
            </a:pPr>
            <a:endParaRPr sz="900">
              <a:solidFill>
                <a:srgbClr val="000000"/>
              </a:solidFill>
            </a:endParaRPr>
          </a:p>
        </p:txBody>
      </p:sp>
    </p:spTree>
  </p:cSld>
  <p:clrMapOvr>
    <a:masterClrMapping/>
  </p:clrMapOvr>
  <p:transition spd="med">
    <p:fade/>
  </p:transition>
</p:sld>
</file>

<file path=ppt/slides/slide23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902"/>
        <p:cNvGrpSpPr/>
        <p:nvPr/>
      </p:nvGrpSpPr>
      <p:grpSpPr>
        <a:xfrm>
          <a:off x="0" y="0"/>
          <a:ext cx="0" cy="0"/>
          <a:chOff x="0" y="0"/>
          <a:chExt cx="0" cy="0"/>
        </a:xfrm>
      </p:grpSpPr>
      <p:pic>
        <p:nvPicPr>
          <p:cNvPr id="1903" name="Google Shape;1903;p246"/>
          <p:cNvPicPr preferRelativeResize="0"/>
          <p:nvPr/>
        </p:nvPicPr>
        <p:blipFill>
          <a:blip r:embed="rId3">
            <a:alphaModFix/>
          </a:blip>
          <a:stretch>
            <a:fillRect/>
          </a:stretch>
        </p:blipFill>
        <p:spPr>
          <a:xfrm>
            <a:off x="8452925" y="4500825"/>
            <a:ext cx="375674" cy="375674"/>
          </a:xfrm>
          <a:prstGeom prst="rect">
            <a:avLst/>
          </a:prstGeom>
          <a:noFill/>
          <a:ln>
            <a:noFill/>
          </a:ln>
        </p:spPr>
      </p:pic>
      <p:pic>
        <p:nvPicPr>
          <p:cNvPr id="1904" name="Google Shape;1904;p246" title="The Angel is in the details..mp4">
            <a:hlinkClick r:id="rId4"/>
          </p:cNvPr>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8"/>
        <p:cNvGrpSpPr/>
        <p:nvPr/>
      </p:nvGrpSpPr>
      <p:grpSpPr>
        <a:xfrm>
          <a:off x="0" y="0"/>
          <a:ext cx="0" cy="0"/>
          <a:chOff x="0" y="0"/>
          <a:chExt cx="0" cy="0"/>
        </a:xfrm>
      </p:grpSpPr>
      <p:sp>
        <p:nvSpPr>
          <p:cNvPr id="1909" name="Google Shape;1909;p247"/>
          <p:cNvSpPr/>
          <p:nvPr/>
        </p:nvSpPr>
        <p:spPr>
          <a:xfrm>
            <a:off x="2508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47"/>
          <p:cNvSpPr txBox="1">
            <a:spLocks noGrp="1"/>
          </p:cNvSpPr>
          <p:nvPr>
            <p:ph type="ctrTitle"/>
          </p:nvPr>
        </p:nvSpPr>
        <p:spPr>
          <a:xfrm>
            <a:off x="29926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Photoshop</a:t>
            </a:r>
            <a:endParaRPr sz="3600">
              <a:solidFill>
                <a:srgbClr val="000000"/>
              </a:solidFil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15"/>
        <p:cNvGrpSpPr/>
        <p:nvPr/>
      </p:nvGrpSpPr>
      <p:grpSpPr>
        <a:xfrm>
          <a:off x="0" y="0"/>
          <a:ext cx="0" cy="0"/>
          <a:chOff x="0" y="0"/>
          <a:chExt cx="0" cy="0"/>
        </a:xfrm>
      </p:grpSpPr>
      <p:sp>
        <p:nvSpPr>
          <p:cNvPr id="1916" name="Google Shape;1916;p24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4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rgbClr val="000000"/>
              </a:solidFill>
            </a:endParaRPr>
          </a:p>
        </p:txBody>
      </p:sp>
      <p:sp>
        <p:nvSpPr>
          <p:cNvPr id="1918" name="Google Shape;1918;p248"/>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Layers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Image Adjustments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Selection Tools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Non-Destructive approach</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Masking layers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Adjustment layers </a:t>
            </a:r>
            <a:endParaRPr sz="1500" b="0">
              <a:solidFill>
                <a:srgbClr val="000000"/>
              </a:solidFill>
            </a:endParaRPr>
          </a:p>
        </p:txBody>
      </p:sp>
      <p:cxnSp>
        <p:nvCxnSpPr>
          <p:cNvPr id="1919" name="Google Shape;1919;p24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24"/>
        <p:cNvGrpSpPr/>
        <p:nvPr/>
      </p:nvGrpSpPr>
      <p:grpSpPr>
        <a:xfrm>
          <a:off x="0" y="0"/>
          <a:ext cx="0" cy="0"/>
          <a:chOff x="0" y="0"/>
          <a:chExt cx="0" cy="0"/>
        </a:xfrm>
      </p:grpSpPr>
      <p:pic>
        <p:nvPicPr>
          <p:cNvPr id="1925" name="Google Shape;1925;p249"/>
          <p:cNvPicPr preferRelativeResize="0"/>
          <p:nvPr/>
        </p:nvPicPr>
        <p:blipFill rotWithShape="1">
          <a:blip r:embed="rId3">
            <a:alphaModFix/>
          </a:blip>
          <a:srcRect t="1418" b="1408"/>
          <a:stretch/>
        </p:blipFill>
        <p:spPr>
          <a:xfrm>
            <a:off x="2503700" y="267000"/>
            <a:ext cx="6324900" cy="4609499"/>
          </a:xfrm>
          <a:prstGeom prst="rect">
            <a:avLst/>
          </a:prstGeom>
          <a:noFill/>
          <a:ln>
            <a:noFill/>
          </a:ln>
        </p:spPr>
      </p:pic>
      <p:sp>
        <p:nvSpPr>
          <p:cNvPr id="1926" name="Google Shape;1926;p24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49"/>
          <p:cNvSpPr txBox="1">
            <a:spLocks noGrp="1"/>
          </p:cNvSpPr>
          <p:nvPr>
            <p:ph type="ctrTitle"/>
          </p:nvPr>
        </p:nvSpPr>
        <p:spPr>
          <a:xfrm>
            <a:off x="364700" y="462450"/>
            <a:ext cx="1834200" cy="18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 sz="1600">
                <a:solidFill>
                  <a:schemeClr val="dk2"/>
                </a:solidFill>
              </a:rPr>
              <a:t>1:</a:t>
            </a:r>
            <a:endParaRPr sz="1600">
              <a:solidFill>
                <a:schemeClr val="dk2"/>
              </a:solidFill>
            </a:endParaRPr>
          </a:p>
          <a:p>
            <a:pPr marL="0" lvl="0" indent="0" algn="l" rtl="0">
              <a:spcBef>
                <a:spcPts val="0"/>
              </a:spcBef>
              <a:spcAft>
                <a:spcPts val="0"/>
              </a:spcAft>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Composition</a:t>
            </a:r>
            <a:endParaRPr sz="1800">
              <a:solidFill>
                <a:schemeClr val="dk2"/>
              </a:solidFill>
            </a:endParaRPr>
          </a:p>
        </p:txBody>
      </p:sp>
      <p:cxnSp>
        <p:nvCxnSpPr>
          <p:cNvPr id="1928" name="Google Shape;1928;p24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2"/>
        <p:cNvGrpSpPr/>
        <p:nvPr/>
      </p:nvGrpSpPr>
      <p:grpSpPr>
        <a:xfrm>
          <a:off x="0" y="0"/>
          <a:ext cx="0" cy="0"/>
          <a:chOff x="0" y="0"/>
          <a:chExt cx="0" cy="0"/>
        </a:xfrm>
      </p:grpSpPr>
      <p:pic>
        <p:nvPicPr>
          <p:cNvPr id="1933" name="Google Shape;1933;p250"/>
          <p:cNvPicPr preferRelativeResize="0"/>
          <p:nvPr/>
        </p:nvPicPr>
        <p:blipFill rotWithShape="1">
          <a:blip r:embed="rId3">
            <a:alphaModFix/>
          </a:blip>
          <a:srcRect l="4979" r="4970"/>
          <a:stretch/>
        </p:blipFill>
        <p:spPr>
          <a:xfrm>
            <a:off x="2503700" y="267000"/>
            <a:ext cx="6324900" cy="4609499"/>
          </a:xfrm>
          <a:prstGeom prst="rect">
            <a:avLst/>
          </a:prstGeom>
          <a:noFill/>
          <a:ln>
            <a:noFill/>
          </a:ln>
        </p:spPr>
      </p:pic>
      <p:sp>
        <p:nvSpPr>
          <p:cNvPr id="1934" name="Google Shape;1934;p25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5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Composition</a:t>
            </a:r>
            <a:endParaRPr sz="18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p:txBody>
      </p:sp>
      <p:cxnSp>
        <p:nvCxnSpPr>
          <p:cNvPr id="1936" name="Google Shape;1936;p25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0"/>
        <p:cNvGrpSpPr/>
        <p:nvPr/>
      </p:nvGrpSpPr>
      <p:grpSpPr>
        <a:xfrm>
          <a:off x="0" y="0"/>
          <a:ext cx="0" cy="0"/>
          <a:chOff x="0" y="0"/>
          <a:chExt cx="0" cy="0"/>
        </a:xfrm>
      </p:grpSpPr>
      <p:pic>
        <p:nvPicPr>
          <p:cNvPr id="1941" name="Google Shape;1941;p251"/>
          <p:cNvPicPr preferRelativeResize="0"/>
          <p:nvPr/>
        </p:nvPicPr>
        <p:blipFill rotWithShape="1">
          <a:blip r:embed="rId3">
            <a:alphaModFix/>
          </a:blip>
          <a:srcRect t="1418" b="1408"/>
          <a:stretch/>
        </p:blipFill>
        <p:spPr>
          <a:xfrm>
            <a:off x="2503700" y="267000"/>
            <a:ext cx="6324900" cy="4609499"/>
          </a:xfrm>
          <a:prstGeom prst="rect">
            <a:avLst/>
          </a:prstGeom>
          <a:noFill/>
          <a:ln>
            <a:noFill/>
          </a:ln>
        </p:spPr>
      </p:pic>
      <p:sp>
        <p:nvSpPr>
          <p:cNvPr id="1942" name="Google Shape;1942;p25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5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Composition</a:t>
            </a:r>
            <a:endParaRPr sz="18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p:txBody>
      </p:sp>
      <p:cxnSp>
        <p:nvCxnSpPr>
          <p:cNvPr id="1944" name="Google Shape;1944;p25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8"/>
        <p:cNvGrpSpPr/>
        <p:nvPr/>
      </p:nvGrpSpPr>
      <p:grpSpPr>
        <a:xfrm>
          <a:off x="0" y="0"/>
          <a:ext cx="0" cy="0"/>
          <a:chOff x="0" y="0"/>
          <a:chExt cx="0" cy="0"/>
        </a:xfrm>
      </p:grpSpPr>
      <p:pic>
        <p:nvPicPr>
          <p:cNvPr id="1949" name="Google Shape;1949;p252"/>
          <p:cNvPicPr preferRelativeResize="0"/>
          <p:nvPr/>
        </p:nvPicPr>
        <p:blipFill rotWithShape="1">
          <a:blip r:embed="rId3">
            <a:alphaModFix/>
          </a:blip>
          <a:srcRect l="4429" r="4429"/>
          <a:stretch/>
        </p:blipFill>
        <p:spPr>
          <a:xfrm>
            <a:off x="2503700" y="267000"/>
            <a:ext cx="6324901" cy="4609499"/>
          </a:xfrm>
          <a:prstGeom prst="rect">
            <a:avLst/>
          </a:prstGeom>
          <a:noFill/>
          <a:ln>
            <a:noFill/>
          </a:ln>
        </p:spPr>
      </p:pic>
      <p:sp>
        <p:nvSpPr>
          <p:cNvPr id="1950" name="Google Shape;1950;p25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5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52" name="Google Shape;1952;p25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sp>
        <p:nvSpPr>
          <p:cNvPr id="259" name="Google Shape;259;p36"/>
          <p:cNvSpPr/>
          <p:nvPr/>
        </p:nvSpPr>
        <p:spPr>
          <a:xfrm>
            <a:off x="1426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txBox="1">
            <a:spLocks noGrp="1"/>
          </p:cNvSpPr>
          <p:nvPr>
            <p:ph type="ctrTitle"/>
          </p:nvPr>
        </p:nvSpPr>
        <p:spPr>
          <a:xfrm>
            <a:off x="23357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Art of Storytelling</a:t>
            </a:r>
            <a:endParaRPr sz="3600">
              <a:solidFill>
                <a:srgbClr val="000000"/>
              </a:solidFil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56"/>
        <p:cNvGrpSpPr/>
        <p:nvPr/>
      </p:nvGrpSpPr>
      <p:grpSpPr>
        <a:xfrm>
          <a:off x="0" y="0"/>
          <a:ext cx="0" cy="0"/>
          <a:chOff x="0" y="0"/>
          <a:chExt cx="0" cy="0"/>
        </a:xfrm>
      </p:grpSpPr>
      <p:pic>
        <p:nvPicPr>
          <p:cNvPr id="1957" name="Google Shape;1957;p253"/>
          <p:cNvPicPr preferRelativeResize="0"/>
          <p:nvPr/>
        </p:nvPicPr>
        <p:blipFill rotWithShape="1">
          <a:blip r:embed="rId3">
            <a:alphaModFix/>
          </a:blip>
          <a:srcRect l="11407" r="11407"/>
          <a:stretch/>
        </p:blipFill>
        <p:spPr>
          <a:xfrm>
            <a:off x="2503700" y="267000"/>
            <a:ext cx="6324902" cy="4609499"/>
          </a:xfrm>
          <a:prstGeom prst="rect">
            <a:avLst/>
          </a:prstGeom>
          <a:noFill/>
          <a:ln>
            <a:noFill/>
          </a:ln>
        </p:spPr>
      </p:pic>
      <p:sp>
        <p:nvSpPr>
          <p:cNvPr id="1958" name="Google Shape;1958;p25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5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60" name="Google Shape;1960;p25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4"/>
        <p:cNvGrpSpPr/>
        <p:nvPr/>
      </p:nvGrpSpPr>
      <p:grpSpPr>
        <a:xfrm>
          <a:off x="0" y="0"/>
          <a:ext cx="0" cy="0"/>
          <a:chOff x="0" y="0"/>
          <a:chExt cx="0" cy="0"/>
        </a:xfrm>
      </p:grpSpPr>
      <p:pic>
        <p:nvPicPr>
          <p:cNvPr id="1965" name="Google Shape;1965;p254"/>
          <p:cNvPicPr preferRelativeResize="0"/>
          <p:nvPr/>
        </p:nvPicPr>
        <p:blipFill rotWithShape="1">
          <a:blip r:embed="rId3">
            <a:alphaModFix/>
          </a:blip>
          <a:srcRect l="4429" r="4429"/>
          <a:stretch/>
        </p:blipFill>
        <p:spPr>
          <a:xfrm>
            <a:off x="2503700" y="267000"/>
            <a:ext cx="6324901" cy="4609499"/>
          </a:xfrm>
          <a:prstGeom prst="rect">
            <a:avLst/>
          </a:prstGeom>
          <a:noFill/>
          <a:ln>
            <a:noFill/>
          </a:ln>
        </p:spPr>
      </p:pic>
      <p:sp>
        <p:nvSpPr>
          <p:cNvPr id="1966" name="Google Shape;1966;p25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5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68" name="Google Shape;1968;p25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2"/>
        <p:cNvGrpSpPr/>
        <p:nvPr/>
      </p:nvGrpSpPr>
      <p:grpSpPr>
        <a:xfrm>
          <a:off x="0" y="0"/>
          <a:ext cx="0" cy="0"/>
          <a:chOff x="0" y="0"/>
          <a:chExt cx="0" cy="0"/>
        </a:xfrm>
      </p:grpSpPr>
      <p:pic>
        <p:nvPicPr>
          <p:cNvPr id="1973" name="Google Shape;1973;p255"/>
          <p:cNvPicPr preferRelativeResize="0"/>
          <p:nvPr/>
        </p:nvPicPr>
        <p:blipFill rotWithShape="1">
          <a:blip r:embed="rId3">
            <a:alphaModFix/>
          </a:blip>
          <a:srcRect l="11407" r="11407"/>
          <a:stretch/>
        </p:blipFill>
        <p:spPr>
          <a:xfrm>
            <a:off x="2503700" y="267000"/>
            <a:ext cx="6324902" cy="4609499"/>
          </a:xfrm>
          <a:prstGeom prst="rect">
            <a:avLst/>
          </a:prstGeom>
          <a:noFill/>
          <a:ln>
            <a:noFill/>
          </a:ln>
        </p:spPr>
      </p:pic>
      <p:sp>
        <p:nvSpPr>
          <p:cNvPr id="1974" name="Google Shape;1974;p25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5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76" name="Google Shape;1976;p25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0"/>
        <p:cNvGrpSpPr/>
        <p:nvPr/>
      </p:nvGrpSpPr>
      <p:grpSpPr>
        <a:xfrm>
          <a:off x="0" y="0"/>
          <a:ext cx="0" cy="0"/>
          <a:chOff x="0" y="0"/>
          <a:chExt cx="0" cy="0"/>
        </a:xfrm>
      </p:grpSpPr>
      <p:pic>
        <p:nvPicPr>
          <p:cNvPr id="1981" name="Google Shape;1981;p256"/>
          <p:cNvPicPr preferRelativeResize="0"/>
          <p:nvPr/>
        </p:nvPicPr>
        <p:blipFill rotWithShape="1">
          <a:blip r:embed="rId3">
            <a:alphaModFix/>
          </a:blip>
          <a:srcRect t="4693" b="4693"/>
          <a:stretch/>
        </p:blipFill>
        <p:spPr>
          <a:xfrm>
            <a:off x="2503700" y="267000"/>
            <a:ext cx="6324900" cy="4609499"/>
          </a:xfrm>
          <a:prstGeom prst="rect">
            <a:avLst/>
          </a:prstGeom>
          <a:noFill/>
          <a:ln>
            <a:noFill/>
          </a:ln>
        </p:spPr>
      </p:pic>
      <p:sp>
        <p:nvSpPr>
          <p:cNvPr id="1982" name="Google Shape;1982;p25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5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84" name="Google Shape;1984;p25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8"/>
        <p:cNvGrpSpPr/>
        <p:nvPr/>
      </p:nvGrpSpPr>
      <p:grpSpPr>
        <a:xfrm>
          <a:off x="0" y="0"/>
          <a:ext cx="0" cy="0"/>
          <a:chOff x="0" y="0"/>
          <a:chExt cx="0" cy="0"/>
        </a:xfrm>
      </p:grpSpPr>
      <p:pic>
        <p:nvPicPr>
          <p:cNvPr id="1989" name="Google Shape;1989;p257"/>
          <p:cNvPicPr preferRelativeResize="0"/>
          <p:nvPr/>
        </p:nvPicPr>
        <p:blipFill rotWithShape="1">
          <a:blip r:embed="rId3">
            <a:alphaModFix/>
          </a:blip>
          <a:srcRect l="11407" r="11407"/>
          <a:stretch/>
        </p:blipFill>
        <p:spPr>
          <a:xfrm>
            <a:off x="2503700" y="267000"/>
            <a:ext cx="6324902" cy="4609499"/>
          </a:xfrm>
          <a:prstGeom prst="rect">
            <a:avLst/>
          </a:prstGeom>
          <a:noFill/>
          <a:ln>
            <a:noFill/>
          </a:ln>
        </p:spPr>
      </p:pic>
      <p:sp>
        <p:nvSpPr>
          <p:cNvPr id="1990" name="Google Shape;1990;p25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5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92" name="Google Shape;1992;p25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6"/>
        <p:cNvGrpSpPr/>
        <p:nvPr/>
      </p:nvGrpSpPr>
      <p:grpSpPr>
        <a:xfrm>
          <a:off x="0" y="0"/>
          <a:ext cx="0" cy="0"/>
          <a:chOff x="0" y="0"/>
          <a:chExt cx="0" cy="0"/>
        </a:xfrm>
      </p:grpSpPr>
      <p:pic>
        <p:nvPicPr>
          <p:cNvPr id="1997" name="Google Shape;1997;p258"/>
          <p:cNvPicPr preferRelativeResize="0"/>
          <p:nvPr/>
        </p:nvPicPr>
        <p:blipFill rotWithShape="1">
          <a:blip r:embed="rId3">
            <a:alphaModFix/>
          </a:blip>
          <a:srcRect l="7117" r="7126"/>
          <a:stretch/>
        </p:blipFill>
        <p:spPr>
          <a:xfrm>
            <a:off x="2503700" y="267000"/>
            <a:ext cx="6324902" cy="4609500"/>
          </a:xfrm>
          <a:prstGeom prst="rect">
            <a:avLst/>
          </a:prstGeom>
          <a:noFill/>
          <a:ln>
            <a:noFill/>
          </a:ln>
        </p:spPr>
      </p:pic>
      <p:sp>
        <p:nvSpPr>
          <p:cNvPr id="1998" name="Google Shape;1998;p25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58"/>
          <p:cNvSpPr txBox="1">
            <a:spLocks noGrp="1"/>
          </p:cNvSpPr>
          <p:nvPr>
            <p:ph type="ctrTitle"/>
          </p:nvPr>
        </p:nvSpPr>
        <p:spPr>
          <a:xfrm>
            <a:off x="364700" y="462450"/>
            <a:ext cx="1834200" cy="21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Decolorization</a:t>
            </a:r>
            <a:endParaRPr sz="1600">
              <a:solidFill>
                <a:schemeClr val="dk2"/>
              </a:solidFill>
            </a:endParaRPr>
          </a:p>
        </p:txBody>
      </p:sp>
      <p:cxnSp>
        <p:nvCxnSpPr>
          <p:cNvPr id="2000" name="Google Shape;2000;p25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4"/>
        <p:cNvGrpSpPr/>
        <p:nvPr/>
      </p:nvGrpSpPr>
      <p:grpSpPr>
        <a:xfrm>
          <a:off x="0" y="0"/>
          <a:ext cx="0" cy="0"/>
          <a:chOff x="0" y="0"/>
          <a:chExt cx="0" cy="0"/>
        </a:xfrm>
      </p:grpSpPr>
      <p:pic>
        <p:nvPicPr>
          <p:cNvPr id="2005" name="Google Shape;2005;p259"/>
          <p:cNvPicPr preferRelativeResize="0"/>
          <p:nvPr/>
        </p:nvPicPr>
        <p:blipFill rotWithShape="1">
          <a:blip r:embed="rId3">
            <a:alphaModFix/>
          </a:blip>
          <a:srcRect l="7117" r="7126"/>
          <a:stretch/>
        </p:blipFill>
        <p:spPr>
          <a:xfrm>
            <a:off x="2503700" y="267000"/>
            <a:ext cx="6324902" cy="4609500"/>
          </a:xfrm>
          <a:prstGeom prst="rect">
            <a:avLst/>
          </a:prstGeom>
          <a:noFill/>
          <a:ln>
            <a:noFill/>
          </a:ln>
        </p:spPr>
      </p:pic>
      <p:sp>
        <p:nvSpPr>
          <p:cNvPr id="2006" name="Google Shape;2006;p25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5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p:txBody>
      </p:sp>
      <p:cxnSp>
        <p:nvCxnSpPr>
          <p:cNvPr id="2008" name="Google Shape;2008;p25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12"/>
        <p:cNvGrpSpPr/>
        <p:nvPr/>
      </p:nvGrpSpPr>
      <p:grpSpPr>
        <a:xfrm>
          <a:off x="0" y="0"/>
          <a:ext cx="0" cy="0"/>
          <a:chOff x="0" y="0"/>
          <a:chExt cx="0" cy="0"/>
        </a:xfrm>
      </p:grpSpPr>
      <p:pic>
        <p:nvPicPr>
          <p:cNvPr id="2013" name="Google Shape;2013;p260"/>
          <p:cNvPicPr preferRelativeResize="0"/>
          <p:nvPr/>
        </p:nvPicPr>
        <p:blipFill rotWithShape="1">
          <a:blip r:embed="rId3">
            <a:alphaModFix/>
          </a:blip>
          <a:srcRect l="4296" r="4296"/>
          <a:stretch/>
        </p:blipFill>
        <p:spPr>
          <a:xfrm>
            <a:off x="2503700" y="267000"/>
            <a:ext cx="6324903" cy="4609500"/>
          </a:xfrm>
          <a:prstGeom prst="rect">
            <a:avLst/>
          </a:prstGeom>
          <a:noFill/>
          <a:ln>
            <a:noFill/>
          </a:ln>
        </p:spPr>
      </p:pic>
      <p:sp>
        <p:nvSpPr>
          <p:cNvPr id="2014" name="Google Shape;2014;p26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6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p:txBody>
      </p:sp>
      <p:cxnSp>
        <p:nvCxnSpPr>
          <p:cNvPr id="2016" name="Google Shape;2016;p26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0"/>
        <p:cNvGrpSpPr/>
        <p:nvPr/>
      </p:nvGrpSpPr>
      <p:grpSpPr>
        <a:xfrm>
          <a:off x="0" y="0"/>
          <a:ext cx="0" cy="0"/>
          <a:chOff x="0" y="0"/>
          <a:chExt cx="0" cy="0"/>
        </a:xfrm>
      </p:grpSpPr>
      <p:pic>
        <p:nvPicPr>
          <p:cNvPr id="2021" name="Google Shape;2021;p261"/>
          <p:cNvPicPr preferRelativeResize="0"/>
          <p:nvPr/>
        </p:nvPicPr>
        <p:blipFill rotWithShape="1">
          <a:blip r:embed="rId3">
            <a:alphaModFix/>
          </a:blip>
          <a:srcRect l="4296" r="4296"/>
          <a:stretch/>
        </p:blipFill>
        <p:spPr>
          <a:xfrm>
            <a:off x="2503700" y="267000"/>
            <a:ext cx="6324903" cy="4609500"/>
          </a:xfrm>
          <a:prstGeom prst="rect">
            <a:avLst/>
          </a:prstGeom>
          <a:noFill/>
          <a:ln>
            <a:noFill/>
          </a:ln>
        </p:spPr>
      </p:pic>
      <p:sp>
        <p:nvSpPr>
          <p:cNvPr id="2022" name="Google Shape;2022;p26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6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p:txBody>
      </p:sp>
      <p:cxnSp>
        <p:nvCxnSpPr>
          <p:cNvPr id="2024" name="Google Shape;2024;p26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8"/>
        <p:cNvGrpSpPr/>
        <p:nvPr/>
      </p:nvGrpSpPr>
      <p:grpSpPr>
        <a:xfrm>
          <a:off x="0" y="0"/>
          <a:ext cx="0" cy="0"/>
          <a:chOff x="0" y="0"/>
          <a:chExt cx="0" cy="0"/>
        </a:xfrm>
      </p:grpSpPr>
      <p:pic>
        <p:nvPicPr>
          <p:cNvPr id="2029" name="Google Shape;2029;p262"/>
          <p:cNvPicPr preferRelativeResize="0"/>
          <p:nvPr/>
        </p:nvPicPr>
        <p:blipFill rotWithShape="1">
          <a:blip r:embed="rId3">
            <a:alphaModFix/>
          </a:blip>
          <a:srcRect t="27198"/>
          <a:stretch/>
        </p:blipFill>
        <p:spPr>
          <a:xfrm>
            <a:off x="2503700" y="267000"/>
            <a:ext cx="6324903" cy="4609500"/>
          </a:xfrm>
          <a:prstGeom prst="rect">
            <a:avLst/>
          </a:prstGeom>
          <a:noFill/>
          <a:ln>
            <a:noFill/>
          </a:ln>
        </p:spPr>
      </p:pic>
      <p:sp>
        <p:nvSpPr>
          <p:cNvPr id="2030" name="Google Shape;2030;p26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6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p:txBody>
      </p:sp>
      <p:cxnSp>
        <p:nvCxnSpPr>
          <p:cNvPr id="2032" name="Google Shape;2032;p26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37"/>
          <p:cNvPicPr preferRelativeResize="0"/>
          <p:nvPr/>
        </p:nvPicPr>
        <p:blipFill rotWithShape="1">
          <a:blip r:embed="rId3">
            <a:alphaModFix/>
          </a:blip>
          <a:srcRect l="5688" r="5697"/>
          <a:stretch/>
        </p:blipFill>
        <p:spPr>
          <a:xfrm>
            <a:off x="2551100" y="267000"/>
            <a:ext cx="6353898" cy="4609501"/>
          </a:xfrm>
          <a:prstGeom prst="rect">
            <a:avLst/>
          </a:prstGeom>
          <a:noFill/>
          <a:ln>
            <a:noFill/>
          </a:ln>
        </p:spPr>
      </p:pic>
      <p:sp>
        <p:nvSpPr>
          <p:cNvPr id="267" name="Google Shape;267;p3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269" name="Google Shape;269;p3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70" name="Google Shape;270;p37"/>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Cave paintings</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Leave information</a:t>
            </a: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Share experiences</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6"/>
        <p:cNvGrpSpPr/>
        <p:nvPr/>
      </p:nvGrpSpPr>
      <p:grpSpPr>
        <a:xfrm>
          <a:off x="0" y="0"/>
          <a:ext cx="0" cy="0"/>
          <a:chOff x="0" y="0"/>
          <a:chExt cx="0" cy="0"/>
        </a:xfrm>
      </p:grpSpPr>
      <p:pic>
        <p:nvPicPr>
          <p:cNvPr id="2037" name="Google Shape;2037;p263"/>
          <p:cNvPicPr preferRelativeResize="0"/>
          <p:nvPr/>
        </p:nvPicPr>
        <p:blipFill rotWithShape="1">
          <a:blip r:embed="rId3">
            <a:alphaModFix/>
          </a:blip>
          <a:srcRect t="27198"/>
          <a:stretch/>
        </p:blipFill>
        <p:spPr>
          <a:xfrm>
            <a:off x="2503700" y="267000"/>
            <a:ext cx="6324903" cy="4609500"/>
          </a:xfrm>
          <a:prstGeom prst="rect">
            <a:avLst/>
          </a:prstGeom>
          <a:noFill/>
          <a:ln>
            <a:noFill/>
          </a:ln>
        </p:spPr>
      </p:pic>
      <p:sp>
        <p:nvSpPr>
          <p:cNvPr id="2038" name="Google Shape;2038;p26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6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a:buNone/>
            </a:pPr>
            <a:endParaRPr sz="2000">
              <a:solidFill>
                <a:schemeClr val="dk2"/>
              </a:solidFill>
            </a:endParaRPr>
          </a:p>
        </p:txBody>
      </p:sp>
      <p:cxnSp>
        <p:nvCxnSpPr>
          <p:cNvPr id="2040" name="Google Shape;2040;p26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4"/>
        <p:cNvGrpSpPr/>
        <p:nvPr/>
      </p:nvGrpSpPr>
      <p:grpSpPr>
        <a:xfrm>
          <a:off x="0" y="0"/>
          <a:ext cx="0" cy="0"/>
          <a:chOff x="0" y="0"/>
          <a:chExt cx="0" cy="0"/>
        </a:xfrm>
      </p:grpSpPr>
      <p:pic>
        <p:nvPicPr>
          <p:cNvPr id="2045" name="Google Shape;2045;p264"/>
          <p:cNvPicPr preferRelativeResize="0"/>
          <p:nvPr/>
        </p:nvPicPr>
        <p:blipFill rotWithShape="1">
          <a:blip r:embed="rId3">
            <a:alphaModFix/>
          </a:blip>
          <a:srcRect l="11407" r="11407"/>
          <a:stretch/>
        </p:blipFill>
        <p:spPr>
          <a:xfrm>
            <a:off x="2503700" y="267000"/>
            <a:ext cx="6324902" cy="4609499"/>
          </a:xfrm>
          <a:prstGeom prst="rect">
            <a:avLst/>
          </a:prstGeom>
          <a:noFill/>
          <a:ln>
            <a:noFill/>
          </a:ln>
        </p:spPr>
      </p:pic>
      <p:sp>
        <p:nvSpPr>
          <p:cNvPr id="2046" name="Google Shape;2046;p26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6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 sz="1600">
                <a:solidFill>
                  <a:schemeClr val="dk2"/>
                </a:solidFill>
              </a:rPr>
              <a:t>3:</a:t>
            </a:r>
            <a:endParaRPr sz="1600">
              <a:solidFill>
                <a:schemeClr val="dk2"/>
              </a:solidFill>
            </a:endParaRPr>
          </a:p>
          <a:p>
            <a:pPr marL="0" lvl="0" indent="0" algn="l" rtl="0">
              <a:spcBef>
                <a:spcPts val="0"/>
              </a:spcBef>
              <a:spcAft>
                <a:spcPts val="0"/>
              </a:spcAft>
              <a:buNone/>
            </a:pPr>
            <a:r>
              <a:rPr lang="en" sz="1600">
                <a:solidFill>
                  <a:schemeClr val="dk2"/>
                </a:solidFill>
              </a:rPr>
              <a:t>Image</a:t>
            </a:r>
            <a:endParaRPr sz="1600">
              <a:solidFill>
                <a:schemeClr val="dk2"/>
              </a:solidFill>
            </a:endParaRPr>
          </a:p>
          <a:p>
            <a:pPr marL="0" lvl="0" indent="0" algn="l" rtl="0">
              <a:spcBef>
                <a:spcPts val="0"/>
              </a:spcBef>
              <a:spcAft>
                <a:spcPts val="0"/>
              </a:spcAft>
              <a:buNone/>
            </a:pPr>
            <a:r>
              <a:rPr lang="en" sz="1600">
                <a:solidFill>
                  <a:schemeClr val="dk2"/>
                </a:solidFill>
              </a:rPr>
              <a:t>Colorization</a:t>
            </a:r>
            <a:endParaRPr sz="1600">
              <a:solidFill>
                <a:schemeClr val="dk2"/>
              </a:solidFill>
            </a:endParaRPr>
          </a:p>
        </p:txBody>
      </p:sp>
      <p:cxnSp>
        <p:nvCxnSpPr>
          <p:cNvPr id="2048" name="Google Shape;2048;p26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2"/>
        <p:cNvGrpSpPr/>
        <p:nvPr/>
      </p:nvGrpSpPr>
      <p:grpSpPr>
        <a:xfrm>
          <a:off x="0" y="0"/>
          <a:ext cx="0" cy="0"/>
          <a:chOff x="0" y="0"/>
          <a:chExt cx="0" cy="0"/>
        </a:xfrm>
      </p:grpSpPr>
      <p:pic>
        <p:nvPicPr>
          <p:cNvPr id="2053" name="Google Shape;2053;p265"/>
          <p:cNvPicPr preferRelativeResize="0"/>
          <p:nvPr/>
        </p:nvPicPr>
        <p:blipFill rotWithShape="1">
          <a:blip r:embed="rId3">
            <a:alphaModFix/>
          </a:blip>
          <a:srcRect l="11407" r="11407"/>
          <a:stretch/>
        </p:blipFill>
        <p:spPr>
          <a:xfrm>
            <a:off x="2503700" y="267000"/>
            <a:ext cx="6324902" cy="4609499"/>
          </a:xfrm>
          <a:prstGeom prst="rect">
            <a:avLst/>
          </a:prstGeom>
          <a:noFill/>
          <a:ln>
            <a:noFill/>
          </a:ln>
        </p:spPr>
      </p:pic>
      <p:sp>
        <p:nvSpPr>
          <p:cNvPr id="2054" name="Google Shape;2054;p26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6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 sz="1600">
                <a:solidFill>
                  <a:schemeClr val="dk2"/>
                </a:solidFill>
              </a:rPr>
              <a:t>3:</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a:buNone/>
            </a:pPr>
            <a:r>
              <a:rPr lang="en" sz="1600">
                <a:solidFill>
                  <a:schemeClr val="dk2"/>
                </a:solidFill>
              </a:rPr>
              <a:t>Colorization</a:t>
            </a:r>
            <a:endParaRPr sz="1600">
              <a:solidFill>
                <a:schemeClr val="dk2"/>
              </a:solidFill>
            </a:endParaRPr>
          </a:p>
        </p:txBody>
      </p:sp>
      <p:cxnSp>
        <p:nvCxnSpPr>
          <p:cNvPr id="2056" name="Google Shape;2056;p26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0"/>
        <p:cNvGrpSpPr/>
        <p:nvPr/>
      </p:nvGrpSpPr>
      <p:grpSpPr>
        <a:xfrm>
          <a:off x="0" y="0"/>
          <a:ext cx="0" cy="0"/>
          <a:chOff x="0" y="0"/>
          <a:chExt cx="0" cy="0"/>
        </a:xfrm>
      </p:grpSpPr>
      <p:pic>
        <p:nvPicPr>
          <p:cNvPr id="2061" name="Google Shape;2061;p266"/>
          <p:cNvPicPr preferRelativeResize="0"/>
          <p:nvPr/>
        </p:nvPicPr>
        <p:blipFill rotWithShape="1">
          <a:blip r:embed="rId3">
            <a:alphaModFix/>
          </a:blip>
          <a:srcRect t="25365" b="25370"/>
          <a:stretch/>
        </p:blipFill>
        <p:spPr>
          <a:xfrm>
            <a:off x="2503700" y="267000"/>
            <a:ext cx="6324903" cy="4609498"/>
          </a:xfrm>
          <a:prstGeom prst="rect">
            <a:avLst/>
          </a:prstGeom>
          <a:noFill/>
          <a:ln>
            <a:noFill/>
          </a:ln>
        </p:spPr>
      </p:pic>
      <p:sp>
        <p:nvSpPr>
          <p:cNvPr id="2062" name="Google Shape;2062;p26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6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 sz="1600">
                <a:solidFill>
                  <a:schemeClr val="dk2"/>
                </a:solidFill>
              </a:rPr>
              <a:t>3:</a:t>
            </a:r>
            <a:endParaRPr sz="1600">
              <a:solidFill>
                <a:schemeClr val="dk2"/>
              </a:solidFill>
            </a:endParaRPr>
          </a:p>
          <a:p>
            <a:pPr marL="0" lvl="0" indent="0" algn="l" rtl="0">
              <a:spcBef>
                <a:spcPts val="0"/>
              </a:spcBef>
              <a:spcAft>
                <a:spcPts val="0"/>
              </a:spcAft>
              <a:buNone/>
            </a:pPr>
            <a:r>
              <a:rPr lang="en" sz="1600">
                <a:solidFill>
                  <a:schemeClr val="dk2"/>
                </a:solidFill>
              </a:rPr>
              <a:t>Image</a:t>
            </a:r>
            <a:endParaRPr sz="1600">
              <a:solidFill>
                <a:schemeClr val="dk2"/>
              </a:solidFill>
            </a:endParaRPr>
          </a:p>
          <a:p>
            <a:pPr marL="0" lvl="0" indent="0" algn="l" rtl="0">
              <a:spcBef>
                <a:spcPts val="0"/>
              </a:spcBef>
              <a:spcAft>
                <a:spcPts val="0"/>
              </a:spcAft>
              <a:buNone/>
            </a:pPr>
            <a:r>
              <a:rPr lang="en" sz="1600">
                <a:solidFill>
                  <a:schemeClr val="dk2"/>
                </a:solidFill>
              </a:rPr>
              <a:t>Colorization</a:t>
            </a:r>
            <a:endParaRPr sz="1600">
              <a:solidFill>
                <a:schemeClr val="dk2"/>
              </a:solidFill>
            </a:endParaRPr>
          </a:p>
        </p:txBody>
      </p:sp>
      <p:cxnSp>
        <p:nvCxnSpPr>
          <p:cNvPr id="2064" name="Google Shape;2064;p26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8"/>
        <p:cNvGrpSpPr/>
        <p:nvPr/>
      </p:nvGrpSpPr>
      <p:grpSpPr>
        <a:xfrm>
          <a:off x="0" y="0"/>
          <a:ext cx="0" cy="0"/>
          <a:chOff x="0" y="0"/>
          <a:chExt cx="0" cy="0"/>
        </a:xfrm>
      </p:grpSpPr>
      <p:sp>
        <p:nvSpPr>
          <p:cNvPr id="2069" name="Google Shape;2069;p26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6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 sz="1600">
                <a:solidFill>
                  <a:schemeClr val="dk2"/>
                </a:solidFill>
              </a:rPr>
              <a:t>3:</a:t>
            </a:r>
            <a:endParaRPr sz="1600">
              <a:solidFill>
                <a:schemeClr val="dk2"/>
              </a:solidFill>
            </a:endParaRPr>
          </a:p>
          <a:p>
            <a:pPr marL="0" lvl="0" indent="0" algn="l" rtl="0">
              <a:spcBef>
                <a:spcPts val="0"/>
              </a:spcBef>
              <a:spcAft>
                <a:spcPts val="0"/>
              </a:spcAft>
              <a:buNone/>
            </a:pPr>
            <a:r>
              <a:rPr lang="en" sz="1600">
                <a:solidFill>
                  <a:schemeClr val="dk2"/>
                </a:solidFill>
              </a:rPr>
              <a:t>Image</a:t>
            </a:r>
            <a:endParaRPr sz="1600">
              <a:solidFill>
                <a:schemeClr val="dk2"/>
              </a:solidFill>
            </a:endParaRPr>
          </a:p>
          <a:p>
            <a:pPr marL="0" lvl="0" indent="0" algn="l" rtl="0">
              <a:spcBef>
                <a:spcPts val="0"/>
              </a:spcBef>
              <a:spcAft>
                <a:spcPts val="0"/>
              </a:spcAft>
              <a:buNone/>
            </a:pPr>
            <a:r>
              <a:rPr lang="en" sz="1600">
                <a:solidFill>
                  <a:schemeClr val="dk2"/>
                </a:solidFill>
              </a:rPr>
              <a:t>Colorization</a:t>
            </a:r>
            <a:endParaRPr sz="1600">
              <a:solidFill>
                <a:schemeClr val="dk2"/>
              </a:solidFill>
            </a:endParaRPr>
          </a:p>
        </p:txBody>
      </p:sp>
      <p:cxnSp>
        <p:nvCxnSpPr>
          <p:cNvPr id="2071" name="Google Shape;2071;p26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2072" name="Google Shape;2072;p267"/>
          <p:cNvPicPr preferRelativeResize="0"/>
          <p:nvPr/>
        </p:nvPicPr>
        <p:blipFill rotWithShape="1">
          <a:blip r:embed="rId3">
            <a:alphaModFix/>
          </a:blip>
          <a:srcRect t="24194" b="24194"/>
          <a:stretch/>
        </p:blipFill>
        <p:spPr>
          <a:xfrm>
            <a:off x="2503700" y="267000"/>
            <a:ext cx="6324903" cy="4609498"/>
          </a:xfrm>
          <a:prstGeom prst="rect">
            <a:avLst/>
          </a:prstGeom>
          <a:noFill/>
          <a:ln>
            <a:noFill/>
          </a:ln>
        </p:spPr>
      </p:pic>
    </p:spTree>
  </p:cSld>
  <p:clrMapOvr>
    <a:masterClrMapping/>
  </p:clrMapOvr>
  <p:transition spd="med">
    <p:fade/>
  </p:transition>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6"/>
        <p:cNvGrpSpPr/>
        <p:nvPr/>
      </p:nvGrpSpPr>
      <p:grpSpPr>
        <a:xfrm>
          <a:off x="0" y="0"/>
          <a:ext cx="0" cy="0"/>
          <a:chOff x="0" y="0"/>
          <a:chExt cx="0" cy="0"/>
        </a:xfrm>
      </p:grpSpPr>
      <p:sp>
        <p:nvSpPr>
          <p:cNvPr id="2077" name="Google Shape;2077;p268"/>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6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 sz="2000" b="0">
                <a:solidFill>
                  <a:schemeClr val="dk2"/>
                </a:solidFill>
                <a:latin typeface="Montserrat"/>
                <a:ea typeface="Montserrat"/>
                <a:cs typeface="Montserrat"/>
                <a:sym typeface="Montserrat"/>
              </a:rPr>
              <a:t>Develop the following experiment collection in Photoshop.</a:t>
            </a:r>
            <a:endParaRPr sz="2000" b="0">
              <a:solidFill>
                <a:schemeClr val="dk2"/>
              </a:solidFill>
              <a:latin typeface="Montserrat"/>
              <a:ea typeface="Montserrat"/>
              <a:cs typeface="Montserrat"/>
              <a:sym typeface="Montserrat"/>
            </a:endParaRPr>
          </a:p>
          <a:p>
            <a:pPr marL="457200" lvl="0" indent="-330200" algn="just" rtl="0">
              <a:lnSpc>
                <a:spcPct val="110000"/>
              </a:lnSpc>
              <a:spcBef>
                <a:spcPts val="1800"/>
              </a:spcBef>
              <a:spcAft>
                <a:spcPts val="0"/>
              </a:spcAft>
              <a:buClr>
                <a:schemeClr val="dk2"/>
              </a:buClr>
              <a:buSzPts val="1600"/>
              <a:buFont typeface="Montserrat"/>
              <a:buAutoNum type="arabicPeriod"/>
            </a:pPr>
            <a:r>
              <a:rPr lang="en" sz="1600">
                <a:solidFill>
                  <a:schemeClr val="dk2"/>
                </a:solidFill>
                <a:latin typeface="Montserrat"/>
                <a:ea typeface="Montserrat"/>
                <a:cs typeface="Montserrat"/>
                <a:sym typeface="Montserrat"/>
              </a:rPr>
              <a:t>Image Composition | 2</a:t>
            </a:r>
            <a:br>
              <a:rPr lang="en" sz="1600">
                <a:solidFill>
                  <a:schemeClr val="dk2"/>
                </a:solidFill>
                <a:latin typeface="Montserrat"/>
                <a:ea typeface="Montserrat"/>
                <a:cs typeface="Montserrat"/>
                <a:sym typeface="Montserrat"/>
              </a:rPr>
            </a:br>
            <a:r>
              <a:rPr lang="en" sz="1600" b="0">
                <a:solidFill>
                  <a:schemeClr val="dk2"/>
                </a:solidFill>
                <a:latin typeface="Montserrat"/>
                <a:ea typeface="Montserrat"/>
                <a:cs typeface="Montserrat"/>
                <a:sym typeface="Montserrat"/>
              </a:rPr>
              <a:t>Use a set of appropriate images &amp; develop a compelling composition.</a:t>
            </a:r>
            <a:endParaRPr sz="1600" b="0">
              <a:solidFill>
                <a:schemeClr val="dk2"/>
              </a:solidFill>
              <a:latin typeface="Montserrat"/>
              <a:ea typeface="Montserrat"/>
              <a:cs typeface="Montserrat"/>
              <a:sym typeface="Montserrat"/>
            </a:endParaRPr>
          </a:p>
          <a:p>
            <a:pPr marL="457200" lvl="0" indent="-330200" algn="just" rtl="0">
              <a:lnSpc>
                <a:spcPct val="110000"/>
              </a:lnSpc>
              <a:spcBef>
                <a:spcPts val="0"/>
              </a:spcBef>
              <a:spcAft>
                <a:spcPts val="0"/>
              </a:spcAft>
              <a:buClr>
                <a:schemeClr val="dk2"/>
              </a:buClr>
              <a:buSzPts val="1600"/>
              <a:buFont typeface="Montserrat"/>
              <a:buAutoNum type="arabicPeriod"/>
            </a:pPr>
            <a:r>
              <a:rPr lang="en" sz="1600">
                <a:solidFill>
                  <a:schemeClr val="dk2"/>
                </a:solidFill>
                <a:latin typeface="Montserrat"/>
                <a:ea typeface="Montserrat"/>
                <a:cs typeface="Montserrat"/>
                <a:sym typeface="Montserrat"/>
              </a:rPr>
              <a:t>Selective decoloration | 1</a:t>
            </a:r>
            <a:br>
              <a:rPr lang="en" sz="1600">
                <a:solidFill>
                  <a:schemeClr val="dk2"/>
                </a:solidFill>
                <a:latin typeface="Montserrat"/>
                <a:ea typeface="Montserrat"/>
                <a:cs typeface="Montserrat"/>
                <a:sym typeface="Montserrat"/>
              </a:rPr>
            </a:br>
            <a:r>
              <a:rPr lang="en" sz="1600" b="0">
                <a:solidFill>
                  <a:schemeClr val="dk2"/>
                </a:solidFill>
                <a:latin typeface="Montserrat"/>
                <a:ea typeface="Montserrat"/>
                <a:cs typeface="Montserrat"/>
                <a:sym typeface="Montserrat"/>
              </a:rPr>
              <a:t>Use appropriate images &amp; decolorize selective parts to create compelling imagery.</a:t>
            </a:r>
            <a:endParaRPr sz="1600" b="0">
              <a:solidFill>
                <a:schemeClr val="dk2"/>
              </a:solidFill>
              <a:latin typeface="Montserrat"/>
              <a:ea typeface="Montserrat"/>
              <a:cs typeface="Montserrat"/>
              <a:sym typeface="Montserrat"/>
            </a:endParaRPr>
          </a:p>
          <a:p>
            <a:pPr marL="457200" lvl="0" indent="-330200" algn="just" rtl="0">
              <a:lnSpc>
                <a:spcPct val="110000"/>
              </a:lnSpc>
              <a:spcBef>
                <a:spcPts val="0"/>
              </a:spcBef>
              <a:spcAft>
                <a:spcPts val="0"/>
              </a:spcAft>
              <a:buClr>
                <a:schemeClr val="dk2"/>
              </a:buClr>
              <a:buSzPts val="1600"/>
              <a:buFont typeface="Montserrat"/>
              <a:buAutoNum type="arabicPeriod"/>
            </a:pPr>
            <a:r>
              <a:rPr lang="en" sz="1600">
                <a:solidFill>
                  <a:schemeClr val="dk2"/>
                </a:solidFill>
                <a:latin typeface="Montserrat"/>
                <a:ea typeface="Montserrat"/>
                <a:cs typeface="Montserrat"/>
                <a:sym typeface="Montserrat"/>
              </a:rPr>
              <a:t>Colorization | 1</a:t>
            </a:r>
            <a:br>
              <a:rPr lang="en" sz="1600">
                <a:solidFill>
                  <a:schemeClr val="dk2"/>
                </a:solidFill>
                <a:latin typeface="Montserrat"/>
                <a:ea typeface="Montserrat"/>
                <a:cs typeface="Montserrat"/>
                <a:sym typeface="Montserrat"/>
              </a:rPr>
            </a:br>
            <a:r>
              <a:rPr lang="en" sz="1600" b="0">
                <a:solidFill>
                  <a:schemeClr val="dk2"/>
                </a:solidFill>
                <a:latin typeface="Montserrat"/>
                <a:ea typeface="Montserrat"/>
                <a:cs typeface="Montserrat"/>
                <a:sym typeface="Montserrat"/>
              </a:rPr>
              <a:t>Select a vintage b/w portrait photo; and color it in full.</a:t>
            </a:r>
            <a:endParaRPr sz="1600" b="0">
              <a:solidFill>
                <a:schemeClr val="dk2"/>
              </a:solidFill>
              <a:latin typeface="Montserrat"/>
              <a:ea typeface="Montserrat"/>
              <a:cs typeface="Montserrat"/>
              <a:sym typeface="Montserrat"/>
            </a:endParaRPr>
          </a:p>
        </p:txBody>
      </p:sp>
      <p:cxnSp>
        <p:nvCxnSpPr>
          <p:cNvPr id="2079" name="Google Shape;2079;p26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081" name="Google Shape;2081;p268"/>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Photoshop Works</a:t>
            </a:r>
            <a:endParaRPr sz="2000">
              <a:solidFill>
                <a:srgbClr val="000000"/>
              </a:solidFill>
            </a:endParaRPr>
          </a:p>
        </p:txBody>
      </p:sp>
    </p:spTree>
  </p:cSld>
  <p:clrMapOvr>
    <a:masterClrMapping/>
  </p:clrMapOvr>
  <p:transition spd="med">
    <p:fade/>
  </p:transition>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5"/>
        <p:cNvGrpSpPr/>
        <p:nvPr/>
      </p:nvGrpSpPr>
      <p:grpSpPr>
        <a:xfrm>
          <a:off x="0" y="0"/>
          <a:ext cx="0" cy="0"/>
          <a:chOff x="0" y="0"/>
          <a:chExt cx="0" cy="0"/>
        </a:xfrm>
      </p:grpSpPr>
      <p:sp>
        <p:nvSpPr>
          <p:cNvPr id="2086" name="Google Shape;2086;p269"/>
          <p:cNvSpPr/>
          <p:nvPr/>
        </p:nvSpPr>
        <p:spPr>
          <a:xfrm>
            <a:off x="210540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69"/>
          <p:cNvSpPr txBox="1">
            <a:spLocks noGrp="1"/>
          </p:cNvSpPr>
          <p:nvPr>
            <p:ph type="ctrTitle"/>
          </p:nvPr>
        </p:nvSpPr>
        <p:spPr>
          <a:xfrm>
            <a:off x="301465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Time Lapse</a:t>
            </a:r>
            <a:endParaRPr sz="3600">
              <a:solidFill>
                <a:srgbClr val="000000"/>
              </a:solidFill>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2"/>
        <p:cNvGrpSpPr/>
        <p:nvPr/>
      </p:nvGrpSpPr>
      <p:grpSpPr>
        <a:xfrm>
          <a:off x="0" y="0"/>
          <a:ext cx="0" cy="0"/>
          <a:chOff x="0" y="0"/>
          <a:chExt cx="0" cy="0"/>
        </a:xfrm>
      </p:grpSpPr>
      <p:sp>
        <p:nvSpPr>
          <p:cNvPr id="2093" name="Google Shape;2093;p27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7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What</a:t>
            </a:r>
            <a:endParaRPr sz="2000">
              <a:solidFill>
                <a:srgbClr val="000000"/>
              </a:solidFill>
            </a:endParaRPr>
          </a:p>
        </p:txBody>
      </p:sp>
      <p:sp>
        <p:nvSpPr>
          <p:cNvPr id="2095" name="Google Shape;2095;p270"/>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rgbClr val="000000"/>
                </a:solidFill>
              </a:rPr>
              <a:t>A time lapse video involves capturing lots of photos of a scene over a period of time. These images are then assembled to create seamless sped-up video footage.</a:t>
            </a:r>
            <a:endParaRPr sz="1500" b="0">
              <a:solidFill>
                <a:srgbClr val="000000"/>
              </a:solidFill>
            </a:endParaRPr>
          </a:p>
        </p:txBody>
      </p:sp>
      <p:cxnSp>
        <p:nvCxnSpPr>
          <p:cNvPr id="2096" name="Google Shape;2096;p27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pic>
        <p:nvPicPr>
          <p:cNvPr id="2102" name="Google Shape;2102;p271" title="Cloudy day @ Ajman UAE_1080p.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2"/>
                                        </p:tgtEl>
                                        <p:attrNameLst>
                                          <p:attrName>style.visibility</p:attrName>
                                        </p:attrNameLst>
                                      </p:cBhvr>
                                      <p:to>
                                        <p:strVal val="visible"/>
                                      </p:to>
                                    </p:set>
                                    <p:animEffect transition="in" filter="fade">
                                      <p:cBhvr>
                                        <p:cTn id="7" dur="1000"/>
                                        <p:tgtEl>
                                          <p:spTgt spid="2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pic>
        <p:nvPicPr>
          <p:cNvPr id="2107" name="Google Shape;2107;p272" title="RAK.MOV">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7"/>
                                        </p:tgtEl>
                                        <p:attrNameLst>
                                          <p:attrName>style.visibility</p:attrName>
                                        </p:attrNameLst>
                                      </p:cBhvr>
                                      <p:to>
                                        <p:strVal val="visible"/>
                                      </p:to>
                                    </p:set>
                                    <p:animEffect transition="in" filter="fade">
                                      <p:cBhvr>
                                        <p:cTn id="7" dur="1000"/>
                                        <p:tgtEl>
                                          <p:spTgt spid="2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pic>
        <p:nvPicPr>
          <p:cNvPr id="275" name="Google Shape;275;p38"/>
          <p:cNvPicPr preferRelativeResize="0"/>
          <p:nvPr/>
        </p:nvPicPr>
        <p:blipFill rotWithShape="1">
          <a:blip r:embed="rId3">
            <a:alphaModFix/>
          </a:blip>
          <a:srcRect l="5688" r="5697"/>
          <a:stretch/>
        </p:blipFill>
        <p:spPr>
          <a:xfrm>
            <a:off x="2551100" y="267000"/>
            <a:ext cx="6353898" cy="4609501"/>
          </a:xfrm>
          <a:prstGeom prst="rect">
            <a:avLst/>
          </a:prstGeom>
          <a:noFill/>
          <a:ln>
            <a:noFill/>
          </a:ln>
        </p:spPr>
      </p:pic>
      <p:sp>
        <p:nvSpPr>
          <p:cNvPr id="276" name="Google Shape;276;p3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Art of</a:t>
            </a:r>
            <a:endParaRPr sz="2000">
              <a:solidFill>
                <a:srgbClr val="000000"/>
              </a:solidFill>
            </a:endParaRPr>
          </a:p>
          <a:p>
            <a:pPr marL="0" lvl="0" indent="0" algn="l" rtl="0">
              <a:spcBef>
                <a:spcPts val="0"/>
              </a:spcBef>
              <a:spcAft>
                <a:spcPts val="0"/>
              </a:spcAft>
              <a:buNone/>
            </a:pPr>
            <a:r>
              <a:rPr lang="en" sz="2000">
                <a:solidFill>
                  <a:srgbClr val="000000"/>
                </a:solidFill>
              </a:rPr>
              <a:t>Storytelling</a:t>
            </a:r>
            <a:endParaRPr sz="2000">
              <a:solidFill>
                <a:srgbClr val="000000"/>
              </a:solidFill>
            </a:endParaRPr>
          </a:p>
        </p:txBody>
      </p:sp>
      <p:cxnSp>
        <p:nvCxnSpPr>
          <p:cNvPr id="278" name="Google Shape;278;p3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79" name="Google Shape;279;p38"/>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b="0">
                <a:solidFill>
                  <a:srgbClr val="000000"/>
                </a:solidFill>
              </a:rPr>
              <a:t>Word of mouth</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r>
              <a:rPr lang="en" sz="1500" b="0">
                <a:solidFill>
                  <a:srgbClr val="000000"/>
                </a:solidFill>
              </a:rPr>
              <a:t>Toddlers</a:t>
            </a:r>
            <a:endParaRPr sz="1500" b="0">
              <a:solidFill>
                <a:srgbClr val="000000"/>
              </a:solidFill>
            </a:endParaRPr>
          </a:p>
          <a:p>
            <a:pPr marL="0" lvl="0" indent="0" algn="r" rtl="0">
              <a:spcBef>
                <a:spcPts val="0"/>
              </a:spcBef>
              <a:spcAft>
                <a:spcPts val="0"/>
              </a:spcAft>
              <a:buNone/>
            </a:pPr>
            <a:r>
              <a:rPr lang="en" sz="1500" b="0">
                <a:solidFill>
                  <a:srgbClr val="000000"/>
                </a:solidFill>
              </a:rPr>
              <a:t>An unfortunate incident</a:t>
            </a:r>
            <a:endParaRPr sz="1500" b="0">
              <a:solidFill>
                <a:srgbClr val="000000"/>
              </a:solidFill>
            </a:endParaRPr>
          </a:p>
          <a:p>
            <a:pPr marL="0" lvl="0" indent="0" algn="r" rtl="0">
              <a:spcBef>
                <a:spcPts val="0"/>
              </a:spcBef>
              <a:spcAft>
                <a:spcPts val="0"/>
              </a:spcAft>
              <a:buNone/>
            </a:pPr>
            <a:r>
              <a:rPr lang="en" sz="1500" b="0">
                <a:solidFill>
                  <a:srgbClr val="000000"/>
                </a:solidFill>
              </a:rPr>
              <a:t>Excuses</a:t>
            </a:r>
            <a:endParaRPr sz="1500" b="0">
              <a:solidFill>
                <a:srgbClr val="000000"/>
              </a:solidFill>
            </a:endParaRPr>
          </a:p>
          <a:p>
            <a:pPr marL="0" lvl="0" indent="0" algn="r" rtl="0">
              <a:spcBef>
                <a:spcPts val="0"/>
              </a:spcBef>
              <a:spcAft>
                <a:spcPts val="0"/>
              </a:spcAft>
              <a:buNone/>
            </a:pPr>
            <a:r>
              <a:rPr lang="en" sz="1500" b="0">
                <a:solidFill>
                  <a:srgbClr val="000000"/>
                </a:solidFill>
              </a:rPr>
              <a:t>Lessons</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1"/>
        <p:cNvGrpSpPr/>
        <p:nvPr/>
      </p:nvGrpSpPr>
      <p:grpSpPr>
        <a:xfrm>
          <a:off x="0" y="0"/>
          <a:ext cx="0" cy="0"/>
          <a:chOff x="0" y="0"/>
          <a:chExt cx="0" cy="0"/>
        </a:xfrm>
      </p:grpSpPr>
      <p:sp>
        <p:nvSpPr>
          <p:cNvPr id="2112" name="Google Shape;2112;p27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7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Subjects</a:t>
            </a:r>
            <a:endParaRPr sz="2000">
              <a:solidFill>
                <a:srgbClr val="000000"/>
              </a:solidFill>
            </a:endParaRPr>
          </a:p>
        </p:txBody>
      </p:sp>
      <p:sp>
        <p:nvSpPr>
          <p:cNvPr id="2114" name="Google Shape;2114;p273"/>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rgbClr val="000000"/>
                </a:solidFill>
              </a:rPr>
              <a:t>Anything that moves or changes slowly is perfect for time lapse photography. The sped-up nature of a time lapse video can reveal movement that you’d barely notice with the naked eye.</a:t>
            </a:r>
            <a:endParaRPr sz="1500" b="0">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 sz="1500" b="0">
                <a:solidFill>
                  <a:srgbClr val="000000"/>
                </a:solidFill>
              </a:rPr>
              <a:t>Try capturing the sun rising or setting, clouds rolling through the sky, or the tide coming in at the beach. You could even create a time lapse of the moon and stars moving across the night sky.</a:t>
            </a:r>
            <a:endParaRPr sz="1500" b="0">
              <a:solidFill>
                <a:srgbClr val="000000"/>
              </a:solidFill>
            </a:endParaRPr>
          </a:p>
        </p:txBody>
      </p:sp>
      <p:cxnSp>
        <p:nvCxnSpPr>
          <p:cNvPr id="2115" name="Google Shape;2115;p27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0"/>
        <p:cNvGrpSpPr/>
        <p:nvPr/>
      </p:nvGrpSpPr>
      <p:grpSpPr>
        <a:xfrm>
          <a:off x="0" y="0"/>
          <a:ext cx="0" cy="0"/>
          <a:chOff x="0" y="0"/>
          <a:chExt cx="0" cy="0"/>
        </a:xfrm>
      </p:grpSpPr>
      <p:sp>
        <p:nvSpPr>
          <p:cNvPr id="2121" name="Google Shape;2121;p27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Tips</a:t>
            </a:r>
            <a:endParaRPr sz="2000">
              <a:solidFill>
                <a:srgbClr val="000000"/>
              </a:solidFill>
            </a:endParaRPr>
          </a:p>
        </p:txBody>
      </p:sp>
      <p:sp>
        <p:nvSpPr>
          <p:cNvPr id="2123" name="Google Shape;2123;p274"/>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Shoot at the highest resolution available on your phone.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Your phones </a:t>
            </a:r>
            <a:r>
              <a:rPr lang="en" sz="1500" b="0">
                <a:solidFill>
                  <a:schemeClr val="dk2"/>
                </a:solidFill>
              </a:rPr>
              <a:t>batteries will drain quickly; so </a:t>
            </a:r>
            <a:r>
              <a:rPr lang="en" sz="1500" b="0">
                <a:solidFill>
                  <a:srgbClr val="000000"/>
                </a:solidFill>
              </a:rPr>
              <a:t>make sure your phone is fully charged; or connected to a power back up. </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Make sure your phone has high level of free space as the captured images will take lots of memory.</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Make sure to put your phone on “aeroplane mode” to make sure the capture is not disturbed.</a:t>
            </a:r>
            <a:endParaRPr sz="1500" b="0">
              <a:solidFill>
                <a:srgbClr val="000000"/>
              </a:solidFill>
            </a:endParaRPr>
          </a:p>
        </p:txBody>
      </p:sp>
      <p:cxnSp>
        <p:nvCxnSpPr>
          <p:cNvPr id="2124" name="Google Shape;2124;p27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9"/>
        <p:cNvGrpSpPr/>
        <p:nvPr/>
      </p:nvGrpSpPr>
      <p:grpSpPr>
        <a:xfrm>
          <a:off x="0" y="0"/>
          <a:ext cx="0" cy="0"/>
          <a:chOff x="0" y="0"/>
          <a:chExt cx="0" cy="0"/>
        </a:xfrm>
      </p:grpSpPr>
      <p:pic>
        <p:nvPicPr>
          <p:cNvPr id="2130" name="Google Shape;2130;p275" descr="To purchase this video for media use visit http://video.storyful.com For Storyful Newswire subscription inquiries, please contact sales@storyful.com&#10;&#10;Credit: Gregory Travers via Storyful&#10;Original video: https://twitter.com/gregt041/status/1255913523231719425?s=21" title="Stunning Time-Lapse Video Captures Shelf Cloud Glides Over Florida Sky">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0"/>
                                        </p:tgtEl>
                                        <p:attrNameLst>
                                          <p:attrName>style.visibility</p:attrName>
                                        </p:attrNameLst>
                                      </p:cBhvr>
                                      <p:to>
                                        <p:strVal val="visible"/>
                                      </p:to>
                                    </p:set>
                                    <p:animEffect transition="in" filter="fade">
                                      <p:cBhvr>
                                        <p:cTn id="7" dur="1000"/>
                                        <p:tgtEl>
                                          <p:spTgt spid="2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4"/>
        <p:cNvGrpSpPr/>
        <p:nvPr/>
      </p:nvGrpSpPr>
      <p:grpSpPr>
        <a:xfrm>
          <a:off x="0" y="0"/>
          <a:ext cx="0" cy="0"/>
          <a:chOff x="0" y="0"/>
          <a:chExt cx="0" cy="0"/>
        </a:xfrm>
      </p:grpSpPr>
      <p:sp>
        <p:nvSpPr>
          <p:cNvPr id="2135" name="Google Shape;2135;p276"/>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6"/>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 sz="2000" b="0">
                <a:solidFill>
                  <a:schemeClr val="dk2"/>
                </a:solidFill>
                <a:latin typeface="Montserrat"/>
                <a:ea typeface="Montserrat"/>
                <a:cs typeface="Montserrat"/>
                <a:sym typeface="Montserrat"/>
              </a:rPr>
              <a:t>Plan, shoot &amp; develop an artistic Time Lapse video of minimum 30 Sec duration.</a:t>
            </a:r>
            <a:endParaRPr sz="2000" b="0">
              <a:solidFill>
                <a:schemeClr val="dk2"/>
              </a:solidFill>
              <a:latin typeface="Montserrat"/>
              <a:ea typeface="Montserrat"/>
              <a:cs typeface="Montserrat"/>
              <a:sym typeface="Montserrat"/>
            </a:endParaRPr>
          </a:p>
          <a:p>
            <a:pPr marL="0" lvl="0" indent="0" algn="just" rtl="0">
              <a:lnSpc>
                <a:spcPct val="110000"/>
              </a:lnSpc>
              <a:spcBef>
                <a:spcPts val="1800"/>
              </a:spcBef>
              <a:spcAft>
                <a:spcPts val="0"/>
              </a:spcAft>
              <a:buNone/>
            </a:pPr>
            <a:r>
              <a:rPr lang="en" sz="2000" b="0">
                <a:solidFill>
                  <a:schemeClr val="dk2"/>
                </a:solidFill>
                <a:latin typeface="Montserrat"/>
                <a:ea typeface="Montserrat"/>
                <a:cs typeface="Montserrat"/>
                <a:sym typeface="Montserrat"/>
              </a:rPr>
              <a:t>Suggested subject could be “Nature”; that includes: Sea | Beach | Sky | Clouds</a:t>
            </a:r>
            <a:endParaRPr sz="2000" b="0">
              <a:solidFill>
                <a:schemeClr val="dk2"/>
              </a:solidFill>
              <a:latin typeface="Montserrat"/>
              <a:ea typeface="Montserrat"/>
              <a:cs typeface="Montserrat"/>
              <a:sym typeface="Montserrat"/>
            </a:endParaRPr>
          </a:p>
          <a:p>
            <a:pPr marL="0" lvl="0" indent="0" algn="just" rtl="0">
              <a:lnSpc>
                <a:spcPct val="110000"/>
              </a:lnSpc>
              <a:spcBef>
                <a:spcPts val="1800"/>
              </a:spcBef>
              <a:spcAft>
                <a:spcPts val="400"/>
              </a:spcAft>
              <a:buNone/>
            </a:pPr>
            <a:r>
              <a:rPr lang="en" sz="2000" b="0">
                <a:solidFill>
                  <a:schemeClr val="dk2"/>
                </a:solidFill>
                <a:latin typeface="Montserrat"/>
                <a:ea typeface="Montserrat"/>
                <a:cs typeface="Montserrat"/>
                <a:sym typeface="Montserrat"/>
              </a:rPr>
              <a:t>Must haves:</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1080Pxl</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Landscape</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Min 30 Sec</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Colors adjusted &amp; stylized</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Appropriate background music</a:t>
            </a:r>
            <a:endParaRPr sz="2000" b="0">
              <a:solidFill>
                <a:schemeClr val="dk2"/>
              </a:solidFill>
              <a:latin typeface="Montserrat"/>
              <a:ea typeface="Montserrat"/>
              <a:cs typeface="Montserrat"/>
              <a:sym typeface="Montserrat"/>
            </a:endParaRPr>
          </a:p>
        </p:txBody>
      </p:sp>
      <p:cxnSp>
        <p:nvCxnSpPr>
          <p:cNvPr id="2137" name="Google Shape;2137;p27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139" name="Google Shape;2139;p276"/>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Time Lapse</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r>
              <a:rPr lang="en" sz="1300">
                <a:solidFill>
                  <a:srgbClr val="000000"/>
                </a:solidFill>
              </a:rPr>
              <a:t>Lapse It Pro</a:t>
            </a:r>
            <a:endParaRPr sz="1300">
              <a:solidFill>
                <a:srgbClr val="000000"/>
              </a:solidFill>
            </a:endParaRPr>
          </a:p>
          <a:p>
            <a:pPr marL="0" lvl="0" indent="0" algn="l" rtl="0">
              <a:spcBef>
                <a:spcPts val="0"/>
              </a:spcBef>
              <a:spcAft>
                <a:spcPts val="0"/>
              </a:spcAft>
              <a:buNone/>
            </a:pPr>
            <a:endParaRPr sz="2000">
              <a:solidFill>
                <a:srgbClr val="000000"/>
              </a:solidFill>
            </a:endParaRPr>
          </a:p>
        </p:txBody>
      </p:sp>
      <p:pic>
        <p:nvPicPr>
          <p:cNvPr id="2140" name="Google Shape;2140;p276"/>
          <p:cNvPicPr preferRelativeResize="0"/>
          <p:nvPr/>
        </p:nvPicPr>
        <p:blipFill>
          <a:blip r:embed="rId3">
            <a:alphaModFix/>
          </a:blip>
          <a:stretch>
            <a:fillRect/>
          </a:stretch>
        </p:blipFill>
        <p:spPr>
          <a:xfrm>
            <a:off x="1428375" y="2710361"/>
            <a:ext cx="902225" cy="902225"/>
          </a:xfrm>
          <a:prstGeom prst="rect">
            <a:avLst/>
          </a:prstGeom>
          <a:noFill/>
          <a:ln>
            <a:noFill/>
          </a:ln>
        </p:spPr>
      </p:pic>
    </p:spTree>
  </p:cSld>
  <p:clrMapOvr>
    <a:masterClrMapping/>
  </p:clrMapOvr>
  <p:transition spd="med">
    <p:fade/>
  </p:transition>
</p:sld>
</file>

<file path=ppt/slides/slide2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4"/>
        <p:cNvGrpSpPr/>
        <p:nvPr/>
      </p:nvGrpSpPr>
      <p:grpSpPr>
        <a:xfrm>
          <a:off x="0" y="0"/>
          <a:ext cx="0" cy="0"/>
          <a:chOff x="0" y="0"/>
          <a:chExt cx="0" cy="0"/>
        </a:xfrm>
      </p:grpSpPr>
      <p:sp>
        <p:nvSpPr>
          <p:cNvPr id="2145" name="Google Shape;2145;p277"/>
          <p:cNvSpPr/>
          <p:nvPr/>
        </p:nvSpPr>
        <p:spPr>
          <a:xfrm>
            <a:off x="9663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7"/>
          <p:cNvSpPr txBox="1">
            <a:spLocks noGrp="1"/>
          </p:cNvSpPr>
          <p:nvPr>
            <p:ph type="ctrTitle"/>
          </p:nvPr>
        </p:nvSpPr>
        <p:spPr>
          <a:xfrm>
            <a:off x="1450350"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Stop Motion Animation</a:t>
            </a:r>
            <a:endParaRPr sz="3600">
              <a:solidFill>
                <a:srgbClr val="000000"/>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51"/>
        <p:cNvGrpSpPr/>
        <p:nvPr/>
      </p:nvGrpSpPr>
      <p:grpSpPr>
        <a:xfrm>
          <a:off x="0" y="0"/>
          <a:ext cx="0" cy="0"/>
          <a:chOff x="0" y="0"/>
          <a:chExt cx="0" cy="0"/>
        </a:xfrm>
      </p:grpSpPr>
      <p:sp>
        <p:nvSpPr>
          <p:cNvPr id="2152" name="Google Shape;2152;p27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What is</a:t>
            </a:r>
            <a:endParaRPr sz="2000">
              <a:solidFill>
                <a:schemeClr val="dk2"/>
              </a:solidFill>
            </a:endParaRPr>
          </a:p>
          <a:p>
            <a:pPr marL="0" lvl="0" indent="0" algn="l" rtl="0">
              <a:spcBef>
                <a:spcPts val="0"/>
              </a:spcBef>
              <a:spcAft>
                <a:spcPts val="0"/>
              </a:spcAft>
              <a:buNone/>
            </a:pPr>
            <a:r>
              <a:rPr lang="en" sz="2000">
                <a:solidFill>
                  <a:schemeClr val="dk2"/>
                </a:solidFill>
              </a:rPr>
              <a:t>Stop Motion</a:t>
            </a:r>
            <a:endParaRPr sz="2000">
              <a:solidFill>
                <a:schemeClr val="dk2"/>
              </a:solidFill>
            </a:endParaRPr>
          </a:p>
          <a:p>
            <a:pPr marL="0" lvl="0" indent="0" algn="l" rtl="0">
              <a:spcBef>
                <a:spcPts val="0"/>
              </a:spcBef>
              <a:spcAft>
                <a:spcPts val="0"/>
              </a:spcAft>
              <a:buNone/>
            </a:pPr>
            <a:r>
              <a:rPr lang="en" sz="2000">
                <a:solidFill>
                  <a:schemeClr val="dk2"/>
                </a:solidFill>
              </a:rPr>
              <a:t>Animation?</a:t>
            </a:r>
            <a:endParaRPr sz="2000">
              <a:solidFill>
                <a:schemeClr val="dk2"/>
              </a:solidFill>
            </a:endParaRPr>
          </a:p>
        </p:txBody>
      </p:sp>
      <p:sp>
        <p:nvSpPr>
          <p:cNvPr id="2154" name="Google Shape;2154;p278"/>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chemeClr val="dk2"/>
                </a:solidFill>
              </a:rPr>
              <a:t>Stop motion animation is a film making technique that makes inanimate objects appear to move on their own.</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 sz="1500" b="0">
                <a:solidFill>
                  <a:schemeClr val="dk2"/>
                </a:solidFill>
              </a:rPr>
              <a:t>To make it work, you place an object in front of a camera and snap a photo. You then move the object a tiny bit and snap another photo. Repeat this process twenty to ten thousand times, play back the sequence in rapid progression, and the object appears to move fluidly across the screen.</a:t>
            </a:r>
            <a:endParaRPr sz="1500" b="0">
              <a:solidFill>
                <a:schemeClr val="dk2"/>
              </a:solidFill>
            </a:endParaRPr>
          </a:p>
        </p:txBody>
      </p:sp>
      <p:cxnSp>
        <p:nvCxnSpPr>
          <p:cNvPr id="2155" name="Google Shape;2155;p27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0"/>
        <p:cNvGrpSpPr/>
        <p:nvPr/>
      </p:nvGrpSpPr>
      <p:grpSpPr>
        <a:xfrm>
          <a:off x="0" y="0"/>
          <a:ext cx="0" cy="0"/>
          <a:chOff x="0" y="0"/>
          <a:chExt cx="0" cy="0"/>
        </a:xfrm>
      </p:grpSpPr>
      <p:pic>
        <p:nvPicPr>
          <p:cNvPr id="2161" name="Google Shape;2161;p279" descr="Action figures are dancing on my table! Stop motion animation!&#10;Just Dance - Lady Gaga&#10;Toys are dancing!&#10;Dolls are dancing!&#10;&#10;#stopmotion #animation #dance" title="STOP-MOTION. Toys are dancing on my table!  Just Dance">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1"/>
                                        </p:tgtEl>
                                        <p:attrNameLst>
                                          <p:attrName>style.visibility</p:attrName>
                                        </p:attrNameLst>
                                      </p:cBhvr>
                                      <p:to>
                                        <p:strVal val="visible"/>
                                      </p:to>
                                    </p:set>
                                    <p:animEffect transition="in" filter="fade">
                                      <p:cBhvr>
                                        <p:cTn id="7" dur="1000"/>
                                        <p:tgtEl>
                                          <p:spTgt spid="2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5"/>
        <p:cNvGrpSpPr/>
        <p:nvPr/>
      </p:nvGrpSpPr>
      <p:grpSpPr>
        <a:xfrm>
          <a:off x="0" y="0"/>
          <a:ext cx="0" cy="0"/>
          <a:chOff x="0" y="0"/>
          <a:chExt cx="0" cy="0"/>
        </a:xfrm>
      </p:grpSpPr>
      <p:pic>
        <p:nvPicPr>
          <p:cNvPr id="2166" name="Google Shape;2166;p280" descr="Stop-Motion STARTER KIT ► http://bit.ly/stopmostarter&#10;FREE Stop-Motion App (Amazon) ► https://bit.ly/freestopmotion&#10;My Stop-Motion COURSE ► http://bit.ly/stopmocourse&#10;My Stop-Motion GEAR ► http://bit.ly/stopmogear&#10;&#10;Please SUBSCRIBE ► http://bit.ly/SubKP&#10;&#10;FOLLOW ME&#10;Instagram ► https://www.instagram.com/kevinbparry&#10;TikTok ► https://www.tiktok.com/@kevinbparry&#10;Website ► https://www.kevinparry.tv&#10;Twitter ► https://www.twitter.com/kevinbparry&#10;Facebook ► https://www.facebook.com/kevinbparry&#10;&#10;As an Amazon Associate I earn from qualifying purchases.&#10;&#10;#StopMotion #Animation" title="STOP MOTION Dancing Can">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6"/>
                                        </p:tgtEl>
                                        <p:attrNameLst>
                                          <p:attrName>style.visibility</p:attrName>
                                        </p:attrNameLst>
                                      </p:cBhvr>
                                      <p:to>
                                        <p:strVal val="visible"/>
                                      </p:to>
                                    </p:set>
                                    <p:animEffect transition="in" filter="fade">
                                      <p:cBhvr>
                                        <p:cTn id="7" dur="1000"/>
                                        <p:tgtEl>
                                          <p:spTgt spid="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0"/>
        <p:cNvGrpSpPr/>
        <p:nvPr/>
      </p:nvGrpSpPr>
      <p:grpSpPr>
        <a:xfrm>
          <a:off x="0" y="0"/>
          <a:ext cx="0" cy="0"/>
          <a:chOff x="0" y="0"/>
          <a:chExt cx="0" cy="0"/>
        </a:xfrm>
      </p:grpSpPr>
      <p:sp>
        <p:nvSpPr>
          <p:cNvPr id="2171" name="Google Shape;2171;p28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8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Stop Motion</a:t>
            </a: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 sz="1200" b="0" u="sng">
                <a:solidFill>
                  <a:schemeClr val="hlink"/>
                </a:solidFill>
                <a:hlinkClick r:id="rId3"/>
              </a:rPr>
              <a:t>https://www.youtube.com/playlist?list=PLhekTmFb9ZP6qSBbmjmB6ma2JSu4qmvna</a:t>
            </a:r>
            <a:r>
              <a:rPr lang="en" sz="1200" b="0">
                <a:solidFill>
                  <a:schemeClr val="dk2"/>
                </a:solidFill>
              </a:rPr>
              <a:t> </a:t>
            </a:r>
            <a:endParaRPr sz="12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1600">
              <a:solidFill>
                <a:schemeClr val="dk2"/>
              </a:solidFill>
            </a:endParaRPr>
          </a:p>
        </p:txBody>
      </p:sp>
      <p:cxnSp>
        <p:nvCxnSpPr>
          <p:cNvPr id="2173" name="Google Shape;2173;p28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2174" name="Google Shape;2174;p281"/>
          <p:cNvPicPr preferRelativeResize="0"/>
          <p:nvPr/>
        </p:nvPicPr>
        <p:blipFill rotWithShape="1">
          <a:blip r:embed="rId4">
            <a:alphaModFix/>
          </a:blip>
          <a:srcRect l="11407" r="11407"/>
          <a:stretch/>
        </p:blipFill>
        <p:spPr>
          <a:xfrm>
            <a:off x="2503700" y="267000"/>
            <a:ext cx="6324904" cy="4609499"/>
          </a:xfrm>
          <a:prstGeom prst="rect">
            <a:avLst/>
          </a:prstGeom>
          <a:noFill/>
          <a:ln>
            <a:noFill/>
          </a:ln>
        </p:spPr>
      </p:pic>
    </p:spTree>
  </p:cSld>
  <p:clrMapOvr>
    <a:masterClrMapping/>
  </p:clrMapOvr>
  <p:transition spd="med">
    <p:fade/>
  </p:transition>
</p:sld>
</file>

<file path=ppt/slides/slide2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8"/>
        <p:cNvGrpSpPr/>
        <p:nvPr/>
      </p:nvGrpSpPr>
      <p:grpSpPr>
        <a:xfrm>
          <a:off x="0" y="0"/>
          <a:ext cx="0" cy="0"/>
          <a:chOff x="0" y="0"/>
          <a:chExt cx="0" cy="0"/>
        </a:xfrm>
      </p:grpSpPr>
      <p:sp>
        <p:nvSpPr>
          <p:cNvPr id="2179" name="Google Shape;2179;p28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8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Tips</a:t>
            </a:r>
            <a:endParaRPr sz="2000">
              <a:solidFill>
                <a:schemeClr val="dk2"/>
              </a:solidFill>
            </a:endParaRPr>
          </a:p>
        </p:txBody>
      </p:sp>
      <p:sp>
        <p:nvSpPr>
          <p:cNvPr id="2181" name="Google Shape;2181;p28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2"/>
              </a:buClr>
              <a:buSzPts val="1600"/>
              <a:buChar char="●"/>
            </a:pPr>
            <a:r>
              <a:rPr lang="en" sz="1600" i="1">
                <a:solidFill>
                  <a:schemeClr val="accent2"/>
                </a:solidFill>
              </a:rPr>
              <a:t>Keep it simple.</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Use clean &amp; simple background.</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Always landscape at 1080 pxl.</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Ideate with mundane objects around you.</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Use a tripod.</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Use manual mode, if you can.</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Duration is min 30 Sec.</a:t>
            </a:r>
            <a:endParaRPr sz="1600" i="1">
              <a:solidFill>
                <a:schemeClr val="accent2"/>
              </a:solidFill>
            </a:endParaRPr>
          </a:p>
          <a:p>
            <a:pPr marL="457200" lvl="0" indent="-330200" algn="l" rtl="0">
              <a:spcBef>
                <a:spcPts val="0"/>
              </a:spcBef>
              <a:spcAft>
                <a:spcPts val="0"/>
              </a:spcAft>
              <a:buClr>
                <a:schemeClr val="accent2"/>
              </a:buClr>
              <a:buSzPts val="1600"/>
              <a:buChar char="●"/>
            </a:pPr>
            <a:r>
              <a:rPr lang="en" sz="1600" i="1">
                <a:solidFill>
                  <a:schemeClr val="accent2"/>
                </a:solidFill>
              </a:rPr>
              <a:t>Details and impact are more important than duration.</a:t>
            </a:r>
            <a:endParaRPr sz="1600" i="1">
              <a:solidFill>
                <a:schemeClr val="accent2"/>
              </a:solidFill>
            </a:endParaRPr>
          </a:p>
        </p:txBody>
      </p:sp>
      <p:cxnSp>
        <p:nvCxnSpPr>
          <p:cNvPr id="2182" name="Google Shape;2182;p28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3"/>
        <p:cNvGrpSpPr/>
        <p:nvPr/>
      </p:nvGrpSpPr>
      <p:grpSpPr>
        <a:xfrm>
          <a:off x="0" y="0"/>
          <a:ext cx="0" cy="0"/>
          <a:chOff x="0" y="0"/>
          <a:chExt cx="0" cy="0"/>
        </a:xfrm>
      </p:grpSpPr>
      <p:pic>
        <p:nvPicPr>
          <p:cNvPr id="284" name="Google Shape;284;p39"/>
          <p:cNvPicPr preferRelativeResize="0"/>
          <p:nvPr/>
        </p:nvPicPr>
        <p:blipFill rotWithShape="1">
          <a:blip r:embed="rId3">
            <a:alphaModFix/>
          </a:blip>
          <a:srcRect l="5688" r="5697"/>
          <a:stretch/>
        </p:blipFill>
        <p:spPr>
          <a:xfrm>
            <a:off x="2551100" y="267000"/>
            <a:ext cx="6353898" cy="4609501"/>
          </a:xfrm>
          <a:prstGeom prst="rect">
            <a:avLst/>
          </a:prstGeom>
          <a:noFill/>
          <a:ln>
            <a:noFill/>
          </a:ln>
        </p:spPr>
      </p:pic>
      <p:sp>
        <p:nvSpPr>
          <p:cNvPr id="285" name="Google Shape;285;p3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Art of</a:t>
            </a:r>
            <a:endParaRPr sz="2000">
              <a:solidFill>
                <a:schemeClr val="dk2"/>
              </a:solidFill>
            </a:endParaRPr>
          </a:p>
          <a:p>
            <a:pPr marL="0" lvl="0" indent="0" algn="l" rtl="0">
              <a:spcBef>
                <a:spcPts val="0"/>
              </a:spcBef>
              <a:spcAft>
                <a:spcPts val="0"/>
              </a:spcAft>
              <a:buNone/>
            </a:pPr>
            <a:r>
              <a:rPr lang="en" sz="2000">
                <a:solidFill>
                  <a:schemeClr val="dk2"/>
                </a:solidFill>
              </a:rPr>
              <a:t>Storytelling</a:t>
            </a:r>
            <a:endParaRPr sz="2000">
              <a:solidFill>
                <a:srgbClr val="000000"/>
              </a:solidFill>
            </a:endParaRPr>
          </a:p>
        </p:txBody>
      </p:sp>
      <p:cxnSp>
        <p:nvCxnSpPr>
          <p:cNvPr id="287" name="Google Shape;287;p3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39"/>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The first written story ever: Epic of Gilgamesh</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500" b="0">
                <a:solidFill>
                  <a:srgbClr val="000000"/>
                </a:solidFill>
              </a:rPr>
              <a:t>Sumerian Uruk  (modern day Iraq) in 2700 BC</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7"/>
        <p:cNvGrpSpPr/>
        <p:nvPr/>
      </p:nvGrpSpPr>
      <p:grpSpPr>
        <a:xfrm>
          <a:off x="0" y="0"/>
          <a:ext cx="0" cy="0"/>
          <a:chOff x="0" y="0"/>
          <a:chExt cx="0" cy="0"/>
        </a:xfrm>
      </p:grpSpPr>
      <p:sp>
        <p:nvSpPr>
          <p:cNvPr id="2188" name="Google Shape;2188;p283"/>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83"/>
          <p:cNvSpPr txBox="1">
            <a:spLocks noGrp="1"/>
          </p:cNvSpPr>
          <p:nvPr>
            <p:ph type="ctrTitle"/>
          </p:nvPr>
        </p:nvSpPr>
        <p:spPr>
          <a:xfrm>
            <a:off x="2551100" y="135075"/>
            <a:ext cx="62775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 sz="2000" b="0">
                <a:solidFill>
                  <a:schemeClr val="dk2"/>
                </a:solidFill>
                <a:latin typeface="Montserrat"/>
                <a:ea typeface="Montserrat"/>
                <a:cs typeface="Montserrat"/>
                <a:sym typeface="Montserrat"/>
              </a:rPr>
              <a:t>Prepare a short Stop Motion Animation with simple objects and lots of imagination and preparation. </a:t>
            </a:r>
            <a:endParaRPr sz="1600">
              <a:solidFill>
                <a:schemeClr val="dk2"/>
              </a:solidFill>
              <a:latin typeface="Montserrat"/>
              <a:ea typeface="Montserrat"/>
              <a:cs typeface="Montserrat"/>
              <a:sym typeface="Montserrat"/>
            </a:endParaRPr>
          </a:p>
          <a:p>
            <a:pPr marL="0" lvl="0" indent="0" algn="just" rtl="0">
              <a:lnSpc>
                <a:spcPct val="110000"/>
              </a:lnSpc>
              <a:spcBef>
                <a:spcPts val="1800"/>
              </a:spcBef>
              <a:spcAft>
                <a:spcPts val="400"/>
              </a:spcAft>
              <a:buClr>
                <a:schemeClr val="dk2"/>
              </a:buClr>
              <a:buSzPts val="1100"/>
              <a:buFont typeface="Arial"/>
              <a:buNone/>
            </a:pPr>
            <a:r>
              <a:rPr lang="en" sz="2000" b="0">
                <a:solidFill>
                  <a:schemeClr val="dk2"/>
                </a:solidFill>
                <a:latin typeface="Montserrat"/>
                <a:ea typeface="Montserrat"/>
                <a:cs typeface="Montserrat"/>
                <a:sym typeface="Montserrat"/>
              </a:rPr>
              <a:t>Must haves:</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1080Pxl</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Landscape</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Min 30 Sec</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Colors adjusted &amp; stylized</a:t>
            </a:r>
            <a:br>
              <a:rPr lang="en" sz="2000" b="0">
                <a:solidFill>
                  <a:schemeClr val="dk2"/>
                </a:solidFill>
                <a:latin typeface="Montserrat"/>
                <a:ea typeface="Montserrat"/>
                <a:cs typeface="Montserrat"/>
                <a:sym typeface="Montserrat"/>
              </a:rPr>
            </a:br>
            <a:r>
              <a:rPr lang="en" sz="2000" b="0">
                <a:solidFill>
                  <a:schemeClr val="dk2"/>
                </a:solidFill>
                <a:latin typeface="Montserrat"/>
                <a:ea typeface="Montserrat"/>
                <a:cs typeface="Montserrat"/>
                <a:sym typeface="Montserrat"/>
              </a:rPr>
              <a:t>	Appropriate background music</a:t>
            </a:r>
            <a:endParaRPr sz="1500" b="0">
              <a:solidFill>
                <a:srgbClr val="000000"/>
              </a:solidFill>
            </a:endParaRPr>
          </a:p>
        </p:txBody>
      </p:sp>
      <p:cxnSp>
        <p:nvCxnSpPr>
          <p:cNvPr id="2190" name="Google Shape;2190;p28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192" name="Google Shape;2192;p283"/>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Stop Motion Animation</a:t>
            </a:r>
            <a:endParaRPr sz="2000">
              <a:solidFill>
                <a:srgbClr val="000000"/>
              </a:solidFill>
            </a:endParaRPr>
          </a:p>
          <a:p>
            <a:pPr marL="0" lvl="0" indent="0" algn="l" rtl="0">
              <a:spcBef>
                <a:spcPts val="0"/>
              </a:spcBef>
              <a:spcAft>
                <a:spcPts val="0"/>
              </a:spcAft>
              <a:buNone/>
            </a:pPr>
            <a:r>
              <a:rPr lang="en" sz="2000">
                <a:solidFill>
                  <a:srgbClr val="000000"/>
                </a:solidFill>
              </a:rPr>
              <a:t>(group)</a:t>
            </a:r>
            <a:endParaRPr sz="2000">
              <a:solidFill>
                <a:srgbClr val="000000"/>
              </a:solidFill>
            </a:endParaRPr>
          </a:p>
        </p:txBody>
      </p:sp>
    </p:spTree>
  </p:cSld>
  <p:clrMapOvr>
    <a:masterClrMapping/>
  </p:clrMapOvr>
  <p:transition spd="med">
    <p:fade/>
  </p:transition>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6"/>
        <p:cNvGrpSpPr/>
        <p:nvPr/>
      </p:nvGrpSpPr>
      <p:grpSpPr>
        <a:xfrm>
          <a:off x="0" y="0"/>
          <a:ext cx="0" cy="0"/>
          <a:chOff x="0" y="0"/>
          <a:chExt cx="0" cy="0"/>
        </a:xfrm>
      </p:grpSpPr>
      <p:sp>
        <p:nvSpPr>
          <p:cNvPr id="2197" name="Google Shape;2197;p284"/>
          <p:cNvSpPr/>
          <p:nvPr/>
        </p:nvSpPr>
        <p:spPr>
          <a:xfrm>
            <a:off x="25665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84"/>
          <p:cNvSpPr txBox="1">
            <a:spLocks noGrp="1"/>
          </p:cNvSpPr>
          <p:nvPr>
            <p:ph type="ctrTitle"/>
          </p:nvPr>
        </p:nvSpPr>
        <p:spPr>
          <a:xfrm>
            <a:off x="3050550"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Bitsy Game</a:t>
            </a:r>
            <a:endParaRPr sz="3600">
              <a:solidFill>
                <a:srgbClr val="000000"/>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3"/>
        <p:cNvGrpSpPr/>
        <p:nvPr/>
      </p:nvGrpSpPr>
      <p:grpSpPr>
        <a:xfrm>
          <a:off x="0" y="0"/>
          <a:ext cx="0" cy="0"/>
          <a:chOff x="0" y="0"/>
          <a:chExt cx="0" cy="0"/>
        </a:xfrm>
      </p:grpSpPr>
      <p:pic>
        <p:nvPicPr>
          <p:cNvPr id="2204" name="Google Shape;2204;p28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transition spd="med">
    <p:fade/>
  </p:transition>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8"/>
        <p:cNvGrpSpPr/>
        <p:nvPr/>
      </p:nvGrpSpPr>
      <p:grpSpPr>
        <a:xfrm>
          <a:off x="0" y="0"/>
          <a:ext cx="0" cy="0"/>
          <a:chOff x="0" y="0"/>
          <a:chExt cx="0" cy="0"/>
        </a:xfrm>
      </p:grpSpPr>
      <p:sp>
        <p:nvSpPr>
          <p:cNvPr id="2209" name="Google Shape;2209;p28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8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Basics of</a:t>
            </a:r>
            <a:endParaRPr sz="2000">
              <a:solidFill>
                <a:schemeClr val="dk2"/>
              </a:solidFill>
            </a:endParaRPr>
          </a:p>
          <a:p>
            <a:pPr marL="0" lvl="0" indent="0" algn="l" rtl="0">
              <a:spcBef>
                <a:spcPts val="0"/>
              </a:spcBef>
              <a:spcAft>
                <a:spcPts val="0"/>
              </a:spcAft>
              <a:buNone/>
            </a:pPr>
            <a:r>
              <a:rPr lang="en" sz="2000">
                <a:solidFill>
                  <a:schemeClr val="dk2"/>
                </a:solidFill>
              </a:rPr>
              <a:t>Bitsy Game</a:t>
            </a: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 sz="1100" b="0" u="sng">
                <a:solidFill>
                  <a:schemeClr val="hlink"/>
                </a:solidFill>
                <a:hlinkClick r:id="rId3"/>
              </a:rPr>
              <a:t>https://www.youtube.com/playlist?list=PLlXuD3kyVEr5sF4iM2CszNt-fSVZDqxUm</a:t>
            </a:r>
            <a:endParaRPr sz="11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1600">
              <a:solidFill>
                <a:schemeClr val="dk2"/>
              </a:solidFill>
            </a:endParaRPr>
          </a:p>
        </p:txBody>
      </p:sp>
      <p:cxnSp>
        <p:nvCxnSpPr>
          <p:cNvPr id="2211" name="Google Shape;2211;p28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2212" name="Google Shape;2212;p286"/>
          <p:cNvPicPr preferRelativeResize="0"/>
          <p:nvPr/>
        </p:nvPicPr>
        <p:blipFill rotWithShape="1">
          <a:blip r:embed="rId4">
            <a:alphaModFix/>
          </a:blip>
          <a:srcRect r="22815"/>
          <a:stretch/>
        </p:blipFill>
        <p:spPr>
          <a:xfrm>
            <a:off x="2503700" y="267000"/>
            <a:ext cx="6324904" cy="4609499"/>
          </a:xfrm>
          <a:prstGeom prst="rect">
            <a:avLst/>
          </a:prstGeom>
          <a:noFill/>
          <a:ln>
            <a:noFill/>
          </a:ln>
        </p:spPr>
      </p:pic>
    </p:spTree>
  </p:cSld>
  <p:clrMapOvr>
    <a:masterClrMapping/>
  </p:clrMapOvr>
  <p:transition spd="med">
    <p:fade/>
  </p:transition>
</p:sld>
</file>

<file path=ppt/slides/slide2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6"/>
        <p:cNvGrpSpPr/>
        <p:nvPr/>
      </p:nvGrpSpPr>
      <p:grpSpPr>
        <a:xfrm>
          <a:off x="0" y="0"/>
          <a:ext cx="0" cy="0"/>
          <a:chOff x="0" y="0"/>
          <a:chExt cx="0" cy="0"/>
        </a:xfrm>
      </p:grpSpPr>
      <p:pic>
        <p:nvPicPr>
          <p:cNvPr id="2217" name="Google Shape;2217;p287"/>
          <p:cNvPicPr preferRelativeResize="0"/>
          <p:nvPr/>
        </p:nvPicPr>
        <p:blipFill rotWithShape="1">
          <a:blip r:embed="rId3">
            <a:alphaModFix/>
          </a:blip>
          <a:srcRect t="2723" b="2713"/>
          <a:stretch/>
        </p:blipFill>
        <p:spPr>
          <a:xfrm>
            <a:off x="0" y="0"/>
            <a:ext cx="9144000" cy="5143500"/>
          </a:xfrm>
          <a:prstGeom prst="rect">
            <a:avLst/>
          </a:prstGeom>
          <a:noFill/>
          <a:ln>
            <a:noFill/>
          </a:ln>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pic>
        <p:nvPicPr>
          <p:cNvPr id="293" name="Google Shape;293;p40"/>
          <p:cNvPicPr preferRelativeResize="0"/>
          <p:nvPr/>
        </p:nvPicPr>
        <p:blipFill rotWithShape="1">
          <a:blip r:embed="rId3">
            <a:alphaModFix/>
          </a:blip>
          <a:srcRect l="5688" r="5697"/>
          <a:stretch/>
        </p:blipFill>
        <p:spPr>
          <a:xfrm>
            <a:off x="2551100" y="267000"/>
            <a:ext cx="6353898" cy="4609501"/>
          </a:xfrm>
          <a:prstGeom prst="rect">
            <a:avLst/>
          </a:prstGeom>
          <a:noFill/>
          <a:ln>
            <a:noFill/>
          </a:ln>
        </p:spPr>
      </p:pic>
      <p:sp>
        <p:nvSpPr>
          <p:cNvPr id="294" name="Google Shape;294;p4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296" name="Google Shape;296;p4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97" name="Google Shape;297;p40"/>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b="0">
                <a:solidFill>
                  <a:srgbClr val="000000"/>
                </a:solidFill>
              </a:rPr>
              <a:t>Paper</a:t>
            </a:r>
            <a:r>
              <a:rPr lang="en" sz="1500" b="0">
                <a:solidFill>
                  <a:schemeClr val="dk2"/>
                </a:solidFill>
              </a:rPr>
              <a:t> </a:t>
            </a:r>
            <a:endParaRPr sz="1500" b="0">
              <a:solidFill>
                <a:schemeClr val="dk2"/>
              </a:solidFill>
            </a:endParaRPr>
          </a:p>
          <a:p>
            <a:pPr marL="0" lvl="0" indent="0" algn="r" rtl="0">
              <a:spcBef>
                <a:spcPts val="0"/>
              </a:spcBef>
              <a:spcAft>
                <a:spcPts val="0"/>
              </a:spcAft>
              <a:buClr>
                <a:schemeClr val="dk2"/>
              </a:buClr>
              <a:buSzPts val="1100"/>
              <a:buFont typeface="Arial"/>
              <a:buNone/>
            </a:pPr>
            <a:endParaRPr sz="1500" b="0">
              <a:solidFill>
                <a:schemeClr val="dk2"/>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1"/>
        <p:cNvGrpSpPr/>
        <p:nvPr/>
      </p:nvGrpSpPr>
      <p:grpSpPr>
        <a:xfrm>
          <a:off x="0" y="0"/>
          <a:ext cx="0" cy="0"/>
          <a:chOff x="0" y="0"/>
          <a:chExt cx="0" cy="0"/>
        </a:xfrm>
      </p:grpSpPr>
      <p:pic>
        <p:nvPicPr>
          <p:cNvPr id="302" name="Google Shape;302;p41"/>
          <p:cNvPicPr preferRelativeResize="0"/>
          <p:nvPr/>
        </p:nvPicPr>
        <p:blipFill rotWithShape="1">
          <a:blip r:embed="rId3">
            <a:alphaModFix/>
          </a:blip>
          <a:srcRect l="5688" r="5697"/>
          <a:stretch/>
        </p:blipFill>
        <p:spPr>
          <a:xfrm>
            <a:off x="2551100" y="267000"/>
            <a:ext cx="6353898" cy="4609501"/>
          </a:xfrm>
          <a:prstGeom prst="rect">
            <a:avLst/>
          </a:prstGeom>
          <a:noFill/>
          <a:ln>
            <a:noFill/>
          </a:ln>
        </p:spPr>
      </p:pic>
      <p:sp>
        <p:nvSpPr>
          <p:cNvPr id="303" name="Google Shape;303;p4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05" name="Google Shape;305;p4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06" name="Google Shape;306;p41"/>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b="0">
                <a:solidFill>
                  <a:srgbClr val="000000"/>
                </a:solidFill>
              </a:rPr>
              <a:t>Scrolls</a:t>
            </a:r>
            <a:endParaRPr sz="1500" b="0">
              <a:solidFill>
                <a:srgbClr val="000000"/>
              </a:solidFill>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5"/>
          <p:cNvSpPr/>
          <p:nvPr/>
        </p:nvSpPr>
        <p:spPr>
          <a:xfrm>
            <a:off x="1807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ctrTitle"/>
          </p:nvPr>
        </p:nvSpPr>
        <p:spPr>
          <a:xfrm>
            <a:off x="27167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Introduction</a:t>
            </a:r>
            <a:endParaRPr sz="36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0"/>
        <p:cNvGrpSpPr/>
        <p:nvPr/>
      </p:nvGrpSpPr>
      <p:grpSpPr>
        <a:xfrm>
          <a:off x="0" y="0"/>
          <a:ext cx="0" cy="0"/>
          <a:chOff x="0" y="0"/>
          <a:chExt cx="0" cy="0"/>
        </a:xfrm>
      </p:grpSpPr>
      <p:pic>
        <p:nvPicPr>
          <p:cNvPr id="311" name="Google Shape;311;p42"/>
          <p:cNvPicPr preferRelativeResize="0"/>
          <p:nvPr/>
        </p:nvPicPr>
        <p:blipFill rotWithShape="1">
          <a:blip r:embed="rId3">
            <a:alphaModFix/>
          </a:blip>
          <a:srcRect l="5688" r="5697"/>
          <a:stretch/>
        </p:blipFill>
        <p:spPr>
          <a:xfrm>
            <a:off x="2551100" y="267000"/>
            <a:ext cx="6353898" cy="4609501"/>
          </a:xfrm>
          <a:prstGeom prst="rect">
            <a:avLst/>
          </a:prstGeom>
          <a:noFill/>
          <a:ln>
            <a:noFill/>
          </a:ln>
        </p:spPr>
      </p:pic>
      <p:sp>
        <p:nvSpPr>
          <p:cNvPr id="312" name="Google Shape;312;p4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14" name="Google Shape;314;p4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15" name="Google Shape;315;p42"/>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Calligraphy &amp; Imagery </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9"/>
        <p:cNvGrpSpPr/>
        <p:nvPr/>
      </p:nvGrpSpPr>
      <p:grpSpPr>
        <a:xfrm>
          <a:off x="0" y="0"/>
          <a:ext cx="0" cy="0"/>
          <a:chOff x="0" y="0"/>
          <a:chExt cx="0" cy="0"/>
        </a:xfrm>
      </p:grpSpPr>
      <p:pic>
        <p:nvPicPr>
          <p:cNvPr id="320" name="Google Shape;320;p43"/>
          <p:cNvPicPr preferRelativeResize="0"/>
          <p:nvPr/>
        </p:nvPicPr>
        <p:blipFill rotWithShape="1">
          <a:blip r:embed="rId3">
            <a:alphaModFix/>
          </a:blip>
          <a:srcRect l="5688" r="5697"/>
          <a:stretch/>
        </p:blipFill>
        <p:spPr>
          <a:xfrm>
            <a:off x="2551100" y="267000"/>
            <a:ext cx="6353898" cy="4609501"/>
          </a:xfrm>
          <a:prstGeom prst="rect">
            <a:avLst/>
          </a:prstGeom>
          <a:noFill/>
          <a:ln>
            <a:noFill/>
          </a:ln>
        </p:spPr>
      </p:pic>
      <p:sp>
        <p:nvSpPr>
          <p:cNvPr id="321" name="Google Shape;321;p4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23" name="Google Shape;323;p4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24" name="Google Shape;324;p43"/>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b="0">
                <a:solidFill>
                  <a:srgbClr val="000000"/>
                </a:solidFill>
              </a:rPr>
              <a:t>Puppets</a:t>
            </a:r>
            <a:endParaRPr sz="1500" b="0">
              <a:solidFill>
                <a:srgbClr val="000000"/>
              </a:solidFill>
            </a:endParaRPr>
          </a:p>
          <a:p>
            <a:pPr marL="0" lvl="0" indent="0" algn="l"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pic>
        <p:nvPicPr>
          <p:cNvPr id="329" name="Google Shape;329;p44"/>
          <p:cNvPicPr preferRelativeResize="0"/>
          <p:nvPr/>
        </p:nvPicPr>
        <p:blipFill rotWithShape="1">
          <a:blip r:embed="rId3">
            <a:alphaModFix/>
          </a:blip>
          <a:srcRect l="5688" r="5697"/>
          <a:stretch/>
        </p:blipFill>
        <p:spPr>
          <a:xfrm>
            <a:off x="2551100" y="267000"/>
            <a:ext cx="6353898" cy="4609501"/>
          </a:xfrm>
          <a:prstGeom prst="rect">
            <a:avLst/>
          </a:prstGeom>
          <a:noFill/>
          <a:ln>
            <a:noFill/>
          </a:ln>
        </p:spPr>
      </p:pic>
      <p:sp>
        <p:nvSpPr>
          <p:cNvPr id="330" name="Google Shape;330;p4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32" name="Google Shape;332;p4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4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b="0">
                <a:solidFill>
                  <a:srgbClr val="000000"/>
                </a:solidFill>
              </a:rPr>
              <a:t>Theatre</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7"/>
        <p:cNvGrpSpPr/>
        <p:nvPr/>
      </p:nvGrpSpPr>
      <p:grpSpPr>
        <a:xfrm>
          <a:off x="0" y="0"/>
          <a:ext cx="0" cy="0"/>
          <a:chOff x="0" y="0"/>
          <a:chExt cx="0" cy="0"/>
        </a:xfrm>
      </p:grpSpPr>
      <p:pic>
        <p:nvPicPr>
          <p:cNvPr id="338" name="Google Shape;338;p45"/>
          <p:cNvPicPr preferRelativeResize="0"/>
          <p:nvPr/>
        </p:nvPicPr>
        <p:blipFill rotWithShape="1">
          <a:blip r:embed="rId3">
            <a:alphaModFix/>
          </a:blip>
          <a:srcRect t="20674" b="27274"/>
          <a:stretch/>
        </p:blipFill>
        <p:spPr>
          <a:xfrm>
            <a:off x="2551100" y="267000"/>
            <a:ext cx="6353899" cy="4609500"/>
          </a:xfrm>
          <a:prstGeom prst="rect">
            <a:avLst/>
          </a:prstGeom>
          <a:noFill/>
          <a:ln>
            <a:noFill/>
          </a:ln>
        </p:spPr>
      </p:pic>
      <p:sp>
        <p:nvSpPr>
          <p:cNvPr id="339" name="Google Shape;339;p4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41" name="Google Shape;341;p4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42" name="Google Shape;342;p4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b="0">
                <a:solidFill>
                  <a:srgbClr val="000000"/>
                </a:solidFill>
              </a:rPr>
              <a:t>Movies</a:t>
            </a:r>
            <a:endParaRPr sz="1500" b="0">
              <a:solidFill>
                <a:srgbClr val="000000"/>
              </a:solidFill>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6"/>
        <p:cNvGrpSpPr/>
        <p:nvPr/>
      </p:nvGrpSpPr>
      <p:grpSpPr>
        <a:xfrm>
          <a:off x="0" y="0"/>
          <a:ext cx="0" cy="0"/>
          <a:chOff x="0" y="0"/>
          <a:chExt cx="0" cy="0"/>
        </a:xfrm>
      </p:grpSpPr>
      <p:pic>
        <p:nvPicPr>
          <p:cNvPr id="347" name="Google Shape;347;p46"/>
          <p:cNvPicPr preferRelativeResize="0"/>
          <p:nvPr/>
        </p:nvPicPr>
        <p:blipFill rotWithShape="1">
          <a:blip r:embed="rId3">
            <a:alphaModFix/>
          </a:blip>
          <a:srcRect l="5688" r="5697"/>
          <a:stretch/>
        </p:blipFill>
        <p:spPr>
          <a:xfrm>
            <a:off x="2551100" y="267000"/>
            <a:ext cx="6353898" cy="4609501"/>
          </a:xfrm>
          <a:prstGeom prst="rect">
            <a:avLst/>
          </a:prstGeom>
          <a:noFill/>
          <a:ln>
            <a:noFill/>
          </a:ln>
        </p:spPr>
      </p:pic>
      <p:sp>
        <p:nvSpPr>
          <p:cNvPr id="348" name="Google Shape;348;p4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50" name="Google Shape;350;p4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4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500" b="0">
                <a:solidFill>
                  <a:srgbClr val="000000"/>
                </a:solidFill>
              </a:rPr>
              <a:t>Social Media</a:t>
            </a: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endParaRPr sz="1500" b="0">
              <a:solidFill>
                <a:srgbClr val="000000"/>
              </a:solidFill>
            </a:endParaRPr>
          </a:p>
          <a:p>
            <a:pPr marL="0" lvl="0" indent="0" algn="r" rtl="0">
              <a:spcBef>
                <a:spcPts val="0"/>
              </a:spcBef>
              <a:spcAft>
                <a:spcPts val="0"/>
              </a:spcAft>
              <a:buClr>
                <a:schemeClr val="dk2"/>
              </a:buClr>
              <a:buSzPts val="1100"/>
              <a:buFont typeface="Arial"/>
              <a:buNone/>
            </a:pPr>
            <a:r>
              <a:rPr lang="en" sz="1000" b="0" u="sng">
                <a:solidFill>
                  <a:schemeClr val="hlink"/>
                </a:solidFill>
                <a:hlinkClick r:id="rId4"/>
              </a:rPr>
              <a:t>https://www.clickz.com/the-rise-of-stories-and-the-changing-face-of-social-marketing/214311/</a:t>
            </a:r>
            <a:endParaRPr sz="1000" b="0">
              <a:solidFill>
                <a:srgbClr val="000000"/>
              </a:solidFill>
            </a:endParaRPr>
          </a:p>
          <a:p>
            <a:pPr marL="0" lvl="0" indent="0" algn="r" rtl="0">
              <a:spcBef>
                <a:spcPts val="0"/>
              </a:spcBef>
              <a:spcAft>
                <a:spcPts val="0"/>
              </a:spcAft>
              <a:buClr>
                <a:schemeClr val="dk2"/>
              </a:buClr>
              <a:buSzPts val="1100"/>
              <a:buFont typeface="Arial"/>
              <a:buNone/>
            </a:pPr>
            <a:endParaRPr sz="10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5"/>
        <p:cNvGrpSpPr/>
        <p:nvPr/>
      </p:nvGrpSpPr>
      <p:grpSpPr>
        <a:xfrm>
          <a:off x="0" y="0"/>
          <a:ext cx="0" cy="0"/>
          <a:chOff x="0" y="0"/>
          <a:chExt cx="0" cy="0"/>
        </a:xfrm>
      </p:grpSpPr>
      <p:sp>
        <p:nvSpPr>
          <p:cNvPr id="356" name="Google Shape;356;p4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We are addicted.</a:t>
            </a:r>
            <a:endParaRPr sz="2000">
              <a:solidFill>
                <a:srgbClr val="000000"/>
              </a:solidFill>
            </a:endParaRPr>
          </a:p>
        </p:txBody>
      </p:sp>
      <p:sp>
        <p:nvSpPr>
          <p:cNvPr id="358" name="Google Shape;358;p4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i="1">
                <a:solidFill>
                  <a:schemeClr val="accent2"/>
                </a:solidFill>
              </a:rPr>
              <a:t>We are not addicted to our devices…we are addicted to stories!</a:t>
            </a:r>
            <a:endParaRPr sz="3000" i="1">
              <a:solidFill>
                <a:schemeClr val="accent2"/>
              </a:solidFill>
            </a:endParaRPr>
          </a:p>
        </p:txBody>
      </p:sp>
      <p:cxnSp>
        <p:nvCxnSpPr>
          <p:cNvPr id="359" name="Google Shape;359;p4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4"/>
        <p:cNvGrpSpPr/>
        <p:nvPr/>
      </p:nvGrpSpPr>
      <p:grpSpPr>
        <a:xfrm>
          <a:off x="0" y="0"/>
          <a:ext cx="0" cy="0"/>
          <a:chOff x="0" y="0"/>
          <a:chExt cx="0" cy="0"/>
        </a:xfrm>
      </p:grpSpPr>
      <p:sp>
        <p:nvSpPr>
          <p:cNvPr id="365" name="Google Shape;365;p4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Why do we</a:t>
            </a:r>
            <a:endParaRPr sz="2000">
              <a:solidFill>
                <a:srgbClr val="000000"/>
              </a:solidFill>
            </a:endParaRPr>
          </a:p>
          <a:p>
            <a:pPr marL="0" lvl="0" indent="0" algn="l" rtl="0">
              <a:spcBef>
                <a:spcPts val="0"/>
              </a:spcBef>
              <a:spcAft>
                <a:spcPts val="0"/>
              </a:spcAft>
              <a:buNone/>
            </a:pPr>
            <a:r>
              <a:rPr lang="en" sz="2000">
                <a:solidFill>
                  <a:srgbClr val="000000"/>
                </a:solidFill>
              </a:rPr>
              <a:t>Tell stories?</a:t>
            </a:r>
            <a:endParaRPr sz="2000">
              <a:solidFill>
                <a:srgbClr val="000000"/>
              </a:solidFill>
            </a:endParaRPr>
          </a:p>
        </p:txBody>
      </p:sp>
      <p:sp>
        <p:nvSpPr>
          <p:cNvPr id="367" name="Google Shape;367;p4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419100" algn="just" rtl="0">
              <a:spcBef>
                <a:spcPts val="0"/>
              </a:spcBef>
              <a:spcAft>
                <a:spcPts val="0"/>
              </a:spcAft>
              <a:buClr>
                <a:schemeClr val="accent2"/>
              </a:buClr>
              <a:buSzPts val="3000"/>
              <a:buChar char="●"/>
            </a:pPr>
            <a:r>
              <a:rPr lang="en" sz="3000" i="1">
                <a:solidFill>
                  <a:schemeClr val="accent2"/>
                </a:solidFill>
              </a:rPr>
              <a:t>To share experience</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 sz="3000" i="1">
                <a:solidFill>
                  <a:schemeClr val="accent2"/>
                </a:solidFill>
              </a:rPr>
              <a:t>Communicate</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 sz="3000" i="1">
                <a:solidFill>
                  <a:schemeClr val="accent2"/>
                </a:solidFill>
              </a:rPr>
              <a:t>Find meaning</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 sz="3000" i="1">
                <a:solidFill>
                  <a:schemeClr val="accent2"/>
                </a:solidFill>
              </a:rPr>
              <a:t>Entertain</a:t>
            </a:r>
            <a:endParaRPr sz="3000" i="1">
              <a:solidFill>
                <a:schemeClr val="accent2"/>
              </a:solidFill>
            </a:endParaRPr>
          </a:p>
        </p:txBody>
      </p:sp>
      <p:cxnSp>
        <p:nvCxnSpPr>
          <p:cNvPr id="368" name="Google Shape;368;p4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3"/>
        <p:cNvGrpSpPr/>
        <p:nvPr/>
      </p:nvGrpSpPr>
      <p:grpSpPr>
        <a:xfrm>
          <a:off x="0" y="0"/>
          <a:ext cx="0" cy="0"/>
          <a:chOff x="0" y="0"/>
          <a:chExt cx="0" cy="0"/>
        </a:xfrm>
      </p:grpSpPr>
      <p:sp>
        <p:nvSpPr>
          <p:cNvPr id="374" name="Google Shape;374;p4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Professional Context</a:t>
            </a:r>
            <a:endParaRPr sz="2000">
              <a:solidFill>
                <a:srgbClr val="000000"/>
              </a:solidFill>
            </a:endParaRPr>
          </a:p>
        </p:txBody>
      </p:sp>
      <p:sp>
        <p:nvSpPr>
          <p:cNvPr id="376" name="Google Shape;376;p49"/>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Clr>
                <a:schemeClr val="accent2"/>
              </a:buClr>
              <a:buSzPts val="3000"/>
              <a:buChar char="●"/>
            </a:pPr>
            <a:r>
              <a:rPr lang="en" sz="3000" i="1">
                <a:solidFill>
                  <a:schemeClr val="accent2"/>
                </a:solidFill>
              </a:rPr>
              <a:t>Communicating Ideas &amp; Concepts</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 sz="3000" i="1">
                <a:solidFill>
                  <a:schemeClr val="accent2"/>
                </a:solidFill>
              </a:rPr>
              <a:t>Insights &amp; empathy</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 sz="3000" i="1">
                <a:solidFill>
                  <a:schemeClr val="accent2"/>
                </a:solidFill>
              </a:rPr>
              <a:t>Brand Development</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 sz="3000" i="1">
                <a:solidFill>
                  <a:schemeClr val="accent2"/>
                </a:solidFill>
              </a:rPr>
              <a:t>Content Development</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 sz="3000" i="1">
                <a:solidFill>
                  <a:schemeClr val="accent2"/>
                </a:solidFill>
              </a:rPr>
              <a:t>Marketing &amp; Advertising</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 sz="3000" i="1">
                <a:solidFill>
                  <a:schemeClr val="accent2"/>
                </a:solidFill>
              </a:rPr>
              <a:t>Social Innovation</a:t>
            </a:r>
            <a:endParaRPr sz="3000" i="1">
              <a:solidFill>
                <a:schemeClr val="accent2"/>
              </a:solidFill>
            </a:endParaRPr>
          </a:p>
        </p:txBody>
      </p:sp>
      <p:cxnSp>
        <p:nvCxnSpPr>
          <p:cNvPr id="377" name="Google Shape;377;p4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2"/>
        <p:cNvGrpSpPr/>
        <p:nvPr/>
      </p:nvGrpSpPr>
      <p:grpSpPr>
        <a:xfrm>
          <a:off x="0" y="0"/>
          <a:ext cx="0" cy="0"/>
          <a:chOff x="0" y="0"/>
          <a:chExt cx="0" cy="0"/>
        </a:xfrm>
      </p:grpSpPr>
      <p:sp>
        <p:nvSpPr>
          <p:cNvPr id="383" name="Google Shape;383;p50"/>
          <p:cNvSpPr/>
          <p:nvPr/>
        </p:nvSpPr>
        <p:spPr>
          <a:xfrm>
            <a:off x="16550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0"/>
          <p:cNvSpPr txBox="1">
            <a:spLocks noGrp="1"/>
          </p:cNvSpPr>
          <p:nvPr>
            <p:ph type="ctrTitle"/>
          </p:nvPr>
        </p:nvSpPr>
        <p:spPr>
          <a:xfrm>
            <a:off x="2324925" y="2176950"/>
            <a:ext cx="6162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Stories around us</a:t>
            </a:r>
            <a:endParaRPr sz="36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9"/>
        <p:cNvGrpSpPr/>
        <p:nvPr/>
      </p:nvGrpSpPr>
      <p:grpSpPr>
        <a:xfrm>
          <a:off x="0" y="0"/>
          <a:ext cx="0" cy="0"/>
          <a:chOff x="0" y="0"/>
          <a:chExt cx="0" cy="0"/>
        </a:xfrm>
      </p:grpSpPr>
      <p:sp>
        <p:nvSpPr>
          <p:cNvPr id="390" name="Google Shape;390;p5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What is a Story?</a:t>
            </a:r>
            <a:endParaRPr sz="2000">
              <a:solidFill>
                <a:srgbClr val="000000"/>
              </a:solidFill>
            </a:endParaRPr>
          </a:p>
        </p:txBody>
      </p:sp>
      <p:sp>
        <p:nvSpPr>
          <p:cNvPr id="392" name="Google Shape;392;p51"/>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500" b="0">
                <a:solidFill>
                  <a:schemeClr val="dk2"/>
                </a:solidFill>
              </a:rPr>
              <a:t>“For a given audience, a story is a sequence of content, anchored on a problem, which engages that audience with emotion and meaning”.</a:t>
            </a:r>
            <a:br>
              <a:rPr lang="en" sz="1500" b="0">
                <a:solidFill>
                  <a:schemeClr val="dk2"/>
                </a:solidFill>
              </a:rPr>
            </a:br>
            <a:endParaRPr sz="1500" b="0">
              <a:solidFill>
                <a:schemeClr val="dk2"/>
              </a:solidFill>
            </a:endParaRPr>
          </a:p>
          <a:p>
            <a:pPr marL="0" lvl="0" indent="0" algn="just" rtl="0">
              <a:spcBef>
                <a:spcPts val="0"/>
              </a:spcBef>
              <a:spcAft>
                <a:spcPts val="0"/>
              </a:spcAft>
              <a:buNone/>
            </a:pPr>
            <a:r>
              <a:rPr lang="en" sz="1300" b="0" i="1">
                <a:solidFill>
                  <a:schemeClr val="dk2"/>
                </a:solidFill>
              </a:rPr>
              <a:t>Bryan Alexander</a:t>
            </a:r>
            <a:endParaRPr sz="1300" b="0" i="1">
              <a:solidFill>
                <a:schemeClr val="dk2"/>
              </a:solidFill>
            </a:endParaRPr>
          </a:p>
          <a:p>
            <a:pPr marL="0" lvl="0" indent="0" algn="just" rtl="0">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 sz="1500" b="0">
                <a:solidFill>
                  <a:schemeClr val="dk2"/>
                </a:solidFill>
              </a:rPr>
              <a:t>A story is the telling of an event, either true or fictional, in such a way that </a:t>
            </a:r>
            <a:r>
              <a:rPr lang="en" sz="1500">
                <a:solidFill>
                  <a:schemeClr val="dk2"/>
                </a:solidFill>
              </a:rPr>
              <a:t>the listener experiences or learns something</a:t>
            </a:r>
            <a:r>
              <a:rPr lang="en" sz="1500" b="0">
                <a:solidFill>
                  <a:schemeClr val="dk2"/>
                </a:solidFill>
              </a:rPr>
              <a:t> just by the fact that he heard the story. A story is a means of transferring information, experience, attitude or point of view. </a:t>
            </a:r>
            <a:endParaRPr sz="1500" b="0">
              <a:solidFill>
                <a:schemeClr val="dk2"/>
              </a:solidFill>
            </a:endParaRPr>
          </a:p>
        </p:txBody>
      </p:sp>
      <p:cxnSp>
        <p:nvCxnSpPr>
          <p:cNvPr id="393" name="Google Shape;393;p5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a:spLocks noGrp="1"/>
          </p:cNvSpPr>
          <p:nvPr>
            <p:ph type="ctrTitle"/>
          </p:nvPr>
        </p:nvSpPr>
        <p:spPr>
          <a:xfrm>
            <a:off x="364700" y="462450"/>
            <a:ext cx="1834200" cy="32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rgbClr val="000000"/>
                </a:solidFill>
              </a:rPr>
              <a:t>Module</a:t>
            </a:r>
            <a:endParaRPr sz="2000">
              <a:solidFill>
                <a:srgbClr val="000000"/>
              </a:solidFill>
            </a:endParaRPr>
          </a:p>
          <a:p>
            <a:pPr marL="0" lvl="0" indent="0" algn="l" rtl="0">
              <a:spcBef>
                <a:spcPts val="0"/>
              </a:spcBef>
              <a:spcAft>
                <a:spcPts val="0"/>
              </a:spcAft>
              <a:buClr>
                <a:schemeClr val="dk2"/>
              </a:buClr>
              <a:buSzPts val="1100"/>
              <a:buFont typeface="Arial"/>
              <a:buNone/>
            </a:pPr>
            <a:r>
              <a:rPr lang="en" sz="2000">
                <a:solidFill>
                  <a:srgbClr val="000000"/>
                </a:solidFill>
              </a:rPr>
              <a:t>Description</a:t>
            </a:r>
            <a:endParaRPr sz="2000">
              <a:solidFill>
                <a:srgbClr val="000000"/>
              </a:solidFill>
            </a:endParaRPr>
          </a:p>
          <a:p>
            <a:pPr marL="0" lvl="0" indent="0" algn="l" rtl="0">
              <a:spcBef>
                <a:spcPts val="0"/>
              </a:spcBef>
              <a:spcAft>
                <a:spcPts val="0"/>
              </a:spcAft>
              <a:buClr>
                <a:schemeClr val="dk2"/>
              </a:buClr>
              <a:buSzPts val="1100"/>
              <a:buFont typeface="Arial"/>
              <a:buNone/>
            </a:pPr>
            <a:endParaRPr sz="1800" i="1" u="sng">
              <a:solidFill>
                <a:srgbClr val="000000"/>
              </a:solidFill>
            </a:endParaRPr>
          </a:p>
          <a:p>
            <a:pPr marL="0" lvl="0" indent="0" algn="l" rtl="0">
              <a:spcBef>
                <a:spcPts val="0"/>
              </a:spcBef>
              <a:spcAft>
                <a:spcPts val="0"/>
              </a:spcAft>
              <a:buClr>
                <a:schemeClr val="dk2"/>
              </a:buClr>
              <a:buSzPts val="1100"/>
              <a:buFont typeface="Arial"/>
              <a:buNone/>
            </a:pPr>
            <a:endParaRPr sz="2000">
              <a:solidFill>
                <a:srgbClr val="000000"/>
              </a:solidFill>
            </a:endParaRPr>
          </a:p>
          <a:p>
            <a:pPr marL="0" lvl="0" indent="0" algn="l" rtl="0">
              <a:spcBef>
                <a:spcPts val="0"/>
              </a:spcBef>
              <a:spcAft>
                <a:spcPts val="0"/>
              </a:spcAft>
              <a:buNone/>
            </a:pPr>
            <a:endParaRPr sz="2000">
              <a:solidFill>
                <a:srgbClr val="000000"/>
              </a:solidFill>
            </a:endParaRPr>
          </a:p>
        </p:txBody>
      </p:sp>
      <p:sp>
        <p:nvSpPr>
          <p:cNvPr id="98" name="Google Shape;98;p16"/>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 sz="1500" b="0">
                <a:solidFill>
                  <a:srgbClr val="000000"/>
                </a:solidFill>
              </a:rPr>
              <a:t>Digital Storytelling introduces a variety of media making techniques and approaches to interactivity that serve storytelling. </a:t>
            </a:r>
            <a:endParaRPr sz="1500" b="0">
              <a:solidFill>
                <a:srgbClr val="000000"/>
              </a:solidFill>
            </a:endParaRPr>
          </a:p>
          <a:p>
            <a:pPr marL="0" lvl="0" indent="0" algn="just" rtl="0">
              <a:lnSpc>
                <a:spcPct val="110000"/>
              </a:lnSpc>
              <a:spcBef>
                <a:spcPts val="1800"/>
              </a:spcBef>
              <a:spcAft>
                <a:spcPts val="400"/>
              </a:spcAft>
              <a:buNone/>
            </a:pPr>
            <a:r>
              <a:rPr lang="en" sz="1500" b="0">
                <a:solidFill>
                  <a:srgbClr val="000000"/>
                </a:solidFill>
              </a:rPr>
              <a:t>You receive a primer in digital media production, and explore a range of digital narratives (e.g. web-based stories, alternative reality games, animated explainer videos) that are designed to inform, persuade or entertain.</a:t>
            </a:r>
            <a:endParaRPr sz="1500" b="0">
              <a:solidFill>
                <a:srgbClr val="980000"/>
              </a:solidFill>
            </a:endParaRPr>
          </a:p>
        </p:txBody>
      </p:sp>
      <p:cxnSp>
        <p:nvCxnSpPr>
          <p:cNvPr id="99" name="Google Shape;99;p1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8"/>
        <p:cNvGrpSpPr/>
        <p:nvPr/>
      </p:nvGrpSpPr>
      <p:grpSpPr>
        <a:xfrm>
          <a:off x="0" y="0"/>
          <a:ext cx="0" cy="0"/>
          <a:chOff x="0" y="0"/>
          <a:chExt cx="0" cy="0"/>
        </a:xfrm>
      </p:grpSpPr>
      <p:sp>
        <p:nvSpPr>
          <p:cNvPr id="399" name="Google Shape;399;p5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What is a Story?</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401" name="Google Shape;401;p5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500" b="0">
                <a:solidFill>
                  <a:schemeClr val="dk2"/>
                </a:solidFill>
              </a:rPr>
              <a:t>“Story” can be defined as, a series of events.</a:t>
            </a:r>
            <a:endParaRPr sz="1500" b="0">
              <a:solidFill>
                <a:schemeClr val="dk2"/>
              </a:solidFill>
            </a:endParaRPr>
          </a:p>
          <a:p>
            <a:pPr marL="0" lvl="0" indent="0" algn="just" rtl="0">
              <a:spcBef>
                <a:spcPts val="0"/>
              </a:spcBef>
              <a:spcAft>
                <a:spcPts val="0"/>
              </a:spcAft>
              <a:buClr>
                <a:schemeClr val="dk2"/>
              </a:buClr>
              <a:buSzPts val="1100"/>
              <a:buFont typeface="Arial"/>
              <a:buNone/>
            </a:pPr>
            <a:endParaRPr sz="1500" b="0">
              <a:solidFill>
                <a:schemeClr val="dk2"/>
              </a:solidFill>
            </a:endParaRPr>
          </a:p>
          <a:p>
            <a:pPr marL="0" lvl="0" indent="0" algn="just" rtl="0">
              <a:spcBef>
                <a:spcPts val="0"/>
              </a:spcBef>
              <a:spcAft>
                <a:spcPts val="0"/>
              </a:spcAft>
              <a:buNone/>
            </a:pPr>
            <a:r>
              <a:rPr lang="en" sz="1500" b="0">
                <a:solidFill>
                  <a:schemeClr val="dk2"/>
                </a:solidFill>
              </a:rPr>
              <a:t>“Storytelling” can be defined as, relating a series of events.</a:t>
            </a:r>
            <a:endParaRPr sz="1500" b="0">
              <a:solidFill>
                <a:schemeClr val="dk2"/>
              </a:solidFill>
            </a:endParaRPr>
          </a:p>
          <a:p>
            <a:pPr marL="0" lvl="0" indent="0" algn="just" rtl="0">
              <a:spcBef>
                <a:spcPts val="0"/>
              </a:spcBef>
              <a:spcAft>
                <a:spcPts val="0"/>
              </a:spcAft>
              <a:buClr>
                <a:schemeClr val="dk2"/>
              </a:buClr>
              <a:buSzPts val="1100"/>
              <a:buFont typeface="Arial"/>
              <a:buNone/>
            </a:pPr>
            <a:endParaRPr sz="1500" b="0">
              <a:solidFill>
                <a:schemeClr val="dk2"/>
              </a:solidFill>
            </a:endParaRPr>
          </a:p>
          <a:p>
            <a:pPr marL="0" lvl="0" indent="0" algn="just" rtl="0">
              <a:spcBef>
                <a:spcPts val="0"/>
              </a:spcBef>
              <a:spcAft>
                <a:spcPts val="0"/>
              </a:spcAft>
              <a:buNone/>
            </a:pPr>
            <a:r>
              <a:rPr lang="en" sz="1500" b="0">
                <a:solidFill>
                  <a:schemeClr val="dk2"/>
                </a:solidFill>
              </a:rPr>
              <a:t>“Story” and “narrative” mean the same thing. “Narrative” is simply a more academic term than “story”.</a:t>
            </a:r>
            <a:endParaRPr sz="1500" b="0">
              <a:solidFill>
                <a:schemeClr val="dk2"/>
              </a:solidFill>
            </a:endParaRPr>
          </a:p>
          <a:p>
            <a:pPr marL="0" lvl="0" indent="0" algn="just" rtl="0">
              <a:spcBef>
                <a:spcPts val="0"/>
              </a:spcBef>
              <a:spcAft>
                <a:spcPts val="0"/>
              </a:spcAft>
              <a:buClr>
                <a:schemeClr val="dk2"/>
              </a:buClr>
              <a:buSzPts val="1100"/>
              <a:buFont typeface="Arial"/>
              <a:buNone/>
            </a:pPr>
            <a:endParaRPr sz="1500" b="0">
              <a:solidFill>
                <a:schemeClr val="dk2"/>
              </a:solidFill>
            </a:endParaRPr>
          </a:p>
          <a:p>
            <a:pPr marL="0" lvl="0" indent="0" algn="just" rtl="0">
              <a:spcBef>
                <a:spcPts val="0"/>
              </a:spcBef>
              <a:spcAft>
                <a:spcPts val="0"/>
              </a:spcAft>
              <a:buNone/>
            </a:pPr>
            <a:r>
              <a:rPr lang="en" sz="1500" b="0">
                <a:solidFill>
                  <a:schemeClr val="dk2"/>
                </a:solidFill>
              </a:rPr>
              <a:t>In a story, causality is involved in some way (along the lines: A leads to B, B leads to C, C leads to D, etc).</a:t>
            </a:r>
            <a:endParaRPr sz="1500" b="0">
              <a:solidFill>
                <a:schemeClr val="dk2"/>
              </a:solidFill>
            </a:endParaRPr>
          </a:p>
        </p:txBody>
      </p:sp>
      <p:cxnSp>
        <p:nvCxnSpPr>
          <p:cNvPr id="402" name="Google Shape;402;p5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
        <p:cNvGrpSpPr/>
        <p:nvPr/>
      </p:nvGrpSpPr>
      <p:grpSpPr>
        <a:xfrm>
          <a:off x="0" y="0"/>
          <a:ext cx="0" cy="0"/>
          <a:chOff x="0" y="0"/>
          <a:chExt cx="0" cy="0"/>
        </a:xfrm>
      </p:grpSpPr>
      <p:sp>
        <p:nvSpPr>
          <p:cNvPr id="408" name="Google Shape;408;p5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Myths</a:t>
            </a:r>
            <a:endParaRPr sz="2000">
              <a:solidFill>
                <a:srgbClr val="000000"/>
              </a:solidFill>
            </a:endParaRPr>
          </a:p>
        </p:txBody>
      </p:sp>
      <p:cxnSp>
        <p:nvCxnSpPr>
          <p:cNvPr id="410" name="Google Shape;410;p5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11" name="Google Shape;411;p53"/>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900" b="0">
                <a:solidFill>
                  <a:srgbClr val="000000"/>
                </a:solidFill>
              </a:rPr>
              <a:t>A </a:t>
            </a:r>
            <a:r>
              <a:rPr lang="en" sz="900" b="0">
                <a:solidFill>
                  <a:srgbClr val="000000"/>
                </a:solidFill>
                <a:uFill>
                  <a:noFill/>
                </a:uFill>
                <a:hlinkClick r:id="rId3">
                  <a:extLst>
                    <a:ext uri="{A12FA001-AC4F-418D-AE19-62706E023703}">
                      <ahyp:hlinkClr xmlns:ahyp="http://schemas.microsoft.com/office/drawing/2018/hyperlinkcolor" val="tx"/>
                    </a:ext>
                  </a:extLst>
                </a:hlinkClick>
              </a:rPr>
              <a:t>myth</a:t>
            </a:r>
            <a:r>
              <a:rPr lang="en" sz="900" b="0">
                <a:solidFill>
                  <a:srgbClr val="000000"/>
                </a:solidFill>
              </a:rPr>
              <a:t> is a traditional story without an author that is usually intended to teach a lesson, explain one of the many mysteries of life, explain a phenomenon of nature &amp; describe the customs, institutions, or religious rites of a people.</a:t>
            </a: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lvl="0" indent="0" algn="r" rtl="0">
              <a:spcBef>
                <a:spcPts val="0"/>
              </a:spcBef>
              <a:spcAft>
                <a:spcPts val="0"/>
              </a:spcAft>
              <a:buNone/>
            </a:pPr>
            <a:r>
              <a:rPr lang="en" sz="900" b="0">
                <a:solidFill>
                  <a:srgbClr val="000000"/>
                </a:solidFill>
              </a:rPr>
              <a:t>.</a:t>
            </a:r>
            <a:endParaRPr sz="900" b="0">
              <a:solidFill>
                <a:srgbClr val="000000"/>
              </a:solidFill>
            </a:endParaRPr>
          </a:p>
        </p:txBody>
      </p:sp>
      <p:pic>
        <p:nvPicPr>
          <p:cNvPr id="412" name="Google Shape;412;p53"/>
          <p:cNvPicPr preferRelativeResize="0"/>
          <p:nvPr/>
        </p:nvPicPr>
        <p:blipFill rotWithShape="1">
          <a:blip r:embed="rId4">
            <a:alphaModFix/>
          </a:blip>
          <a:srcRect t="1634" b="1634"/>
          <a:stretch/>
        </p:blipFill>
        <p:spPr>
          <a:xfrm>
            <a:off x="2551100" y="267000"/>
            <a:ext cx="6353899" cy="4609501"/>
          </a:xfrm>
          <a:prstGeom prst="rect">
            <a:avLst/>
          </a:prstGeom>
          <a:noFill/>
          <a:ln>
            <a:noFill/>
          </a:ln>
        </p:spPr>
      </p:pic>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6"/>
        <p:cNvGrpSpPr/>
        <p:nvPr/>
      </p:nvGrpSpPr>
      <p:grpSpPr>
        <a:xfrm>
          <a:off x="0" y="0"/>
          <a:ext cx="0" cy="0"/>
          <a:chOff x="0" y="0"/>
          <a:chExt cx="0" cy="0"/>
        </a:xfrm>
      </p:grpSpPr>
      <p:sp>
        <p:nvSpPr>
          <p:cNvPr id="417" name="Google Shape;417;p5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Myths</a:t>
            </a:r>
            <a:endParaRPr sz="2000">
              <a:solidFill>
                <a:srgbClr val="000000"/>
              </a:solidFill>
            </a:endParaRPr>
          </a:p>
        </p:txBody>
      </p:sp>
      <p:cxnSp>
        <p:nvCxnSpPr>
          <p:cNvPr id="419" name="Google Shape;419;p5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20" name="Google Shape;420;p5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b="0">
                <a:solidFill>
                  <a:srgbClr val="000000"/>
                </a:solidFill>
              </a:rPr>
              <a:t>Achilles</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marR="0" lvl="0" indent="0" algn="r" rtl="0">
              <a:lnSpc>
                <a:spcPct val="100000"/>
              </a:lnSpc>
              <a:spcBef>
                <a:spcPts val="0"/>
              </a:spcBef>
              <a:spcAft>
                <a:spcPts val="0"/>
              </a:spcAft>
              <a:buNone/>
            </a:pPr>
            <a:r>
              <a:rPr lang="en" sz="900" b="0">
                <a:solidFill>
                  <a:srgbClr val="000000"/>
                </a:solidFill>
              </a:rPr>
              <a:t>As an infant </a:t>
            </a:r>
            <a:r>
              <a:rPr lang="en" sz="900" b="0">
                <a:solidFill>
                  <a:srgbClr val="000000"/>
                </a:solidFill>
                <a:uFill>
                  <a:noFill/>
                </a:uFill>
                <a:hlinkClick r:id="rId3">
                  <a:extLst>
                    <a:ext uri="{A12FA001-AC4F-418D-AE19-62706E023703}">
                      <ahyp:hlinkClr xmlns:ahyp="http://schemas.microsoft.com/office/drawing/2018/hyperlinkcolor" val="tx"/>
                    </a:ext>
                  </a:extLst>
                </a:hlinkClick>
              </a:rPr>
              <a:t>Achilles</a:t>
            </a:r>
            <a:r>
              <a:rPr lang="en" sz="900" b="0">
                <a:solidFill>
                  <a:srgbClr val="000000"/>
                </a:solidFill>
              </a:rPr>
              <a:t>' mother dipped him into the River Styx, which made him invulnerable everywhere but the heel by which she held him. For ten years Achilles was a great hero in the Trojan War for the Greeks. But in the end, Paris, son of the Trojan king, fatally wounded Achilles in the heel. </a:t>
            </a: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 sz="700" b="0">
                <a:solidFill>
                  <a:srgbClr val="000000"/>
                </a:solidFill>
                <a:uFill>
                  <a:noFill/>
                </a:uFill>
                <a:hlinkClick r:id="rId4">
                  <a:extLst>
                    <a:ext uri="{A12FA001-AC4F-418D-AE19-62706E023703}">
                      <ahyp:hlinkClr xmlns:ahyp="http://schemas.microsoft.com/office/drawing/2018/hyperlinkcolor" val="tx"/>
                    </a:ext>
                  </a:extLst>
                </a:hlinkClick>
              </a:rPr>
              <a:t>https://en.wikipedia.org/wiki/List_of_culture_heroes#Indian_mythology</a:t>
            </a:r>
            <a:endParaRPr sz="7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lvl="0" indent="0" algn="r" rtl="0">
              <a:spcBef>
                <a:spcPts val="0"/>
              </a:spcBef>
              <a:spcAft>
                <a:spcPts val="0"/>
              </a:spcAft>
              <a:buNone/>
            </a:pPr>
            <a:r>
              <a:rPr lang="en" sz="900" b="0">
                <a:solidFill>
                  <a:srgbClr val="000000"/>
                </a:solidFill>
              </a:rPr>
              <a:t>.</a:t>
            </a:r>
            <a:endParaRPr sz="900" b="0">
              <a:solidFill>
                <a:srgbClr val="000000"/>
              </a:solidFill>
            </a:endParaRPr>
          </a:p>
        </p:txBody>
      </p:sp>
      <p:pic>
        <p:nvPicPr>
          <p:cNvPr id="421" name="Google Shape;421;p54"/>
          <p:cNvPicPr preferRelativeResize="0"/>
          <p:nvPr/>
        </p:nvPicPr>
        <p:blipFill rotWithShape="1">
          <a:blip r:embed="rId5">
            <a:alphaModFix/>
          </a:blip>
          <a:srcRect l="2874" r="2874"/>
          <a:stretch/>
        </p:blipFill>
        <p:spPr>
          <a:xfrm>
            <a:off x="2551100" y="267000"/>
            <a:ext cx="6353900" cy="4609501"/>
          </a:xfrm>
          <a:prstGeom prst="rect">
            <a:avLst/>
          </a:prstGeom>
          <a:noFill/>
          <a:ln>
            <a:noFill/>
          </a:ln>
        </p:spPr>
      </p:pic>
      <p:pic>
        <p:nvPicPr>
          <p:cNvPr id="422" name="Google Shape;422;p54"/>
          <p:cNvPicPr preferRelativeResize="0"/>
          <p:nvPr/>
        </p:nvPicPr>
        <p:blipFill rotWithShape="1">
          <a:blip r:embed="rId6">
            <a:alphaModFix/>
          </a:blip>
          <a:srcRect t="13726" b="13726"/>
          <a:stretch/>
        </p:blipFill>
        <p:spPr>
          <a:xfrm>
            <a:off x="2551100" y="267000"/>
            <a:ext cx="6353901" cy="4609501"/>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6"/>
        <p:cNvGrpSpPr/>
        <p:nvPr/>
      </p:nvGrpSpPr>
      <p:grpSpPr>
        <a:xfrm>
          <a:off x="0" y="0"/>
          <a:ext cx="0" cy="0"/>
          <a:chOff x="0" y="0"/>
          <a:chExt cx="0" cy="0"/>
        </a:xfrm>
      </p:grpSpPr>
      <p:sp>
        <p:nvSpPr>
          <p:cNvPr id="427" name="Google Shape;427;p5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Fairy</a:t>
            </a:r>
            <a:endParaRPr sz="2000">
              <a:solidFill>
                <a:srgbClr val="000000"/>
              </a:solidFill>
            </a:endParaRPr>
          </a:p>
          <a:p>
            <a:pPr marL="0" lvl="0" indent="0" algn="l" rtl="0">
              <a:spcBef>
                <a:spcPts val="0"/>
              </a:spcBef>
              <a:spcAft>
                <a:spcPts val="0"/>
              </a:spcAft>
              <a:buNone/>
            </a:pPr>
            <a:r>
              <a:rPr lang="en" sz="2000">
                <a:solidFill>
                  <a:srgbClr val="000000"/>
                </a:solidFill>
              </a:rPr>
              <a:t>Tales</a:t>
            </a:r>
            <a:endParaRPr sz="2000">
              <a:solidFill>
                <a:srgbClr val="000000"/>
              </a:solidFill>
            </a:endParaRPr>
          </a:p>
        </p:txBody>
      </p:sp>
      <p:cxnSp>
        <p:nvCxnSpPr>
          <p:cNvPr id="429" name="Google Shape;429;p5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5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900" b="0">
                <a:solidFill>
                  <a:srgbClr val="000000"/>
                </a:solidFill>
              </a:rPr>
              <a:t>A fairy tale is a children’s story in a magical </a:t>
            </a:r>
            <a:r>
              <a:rPr lang="en" sz="900" b="0">
                <a:solidFill>
                  <a:srgbClr val="000000"/>
                </a:solidFill>
                <a:uFill>
                  <a:noFill/>
                </a:uFill>
                <a:hlinkClick r:id="rId3">
                  <a:extLst>
                    <a:ext uri="{A12FA001-AC4F-418D-AE19-62706E023703}">
                      <ahyp:hlinkClr xmlns:ahyp="http://schemas.microsoft.com/office/drawing/2018/hyperlinkcolor" val="tx"/>
                    </a:ext>
                  </a:extLst>
                </a:hlinkClick>
              </a:rPr>
              <a:t>setting</a:t>
            </a:r>
            <a:r>
              <a:rPr lang="en" sz="900" b="0">
                <a:solidFill>
                  <a:srgbClr val="000000"/>
                </a:solidFill>
              </a:rPr>
              <a:t> about imaginary characters that include fairies, dwarfs, witches, angels, trolls, and talking </a:t>
            </a:r>
            <a:r>
              <a:rPr lang="en" sz="900" b="0">
                <a:solidFill>
                  <a:srgbClr val="000000"/>
                </a:solidFill>
                <a:uFill>
                  <a:noFill/>
                </a:uFill>
                <a:hlinkClick r:id="rId4">
                  <a:extLst>
                    <a:ext uri="{A12FA001-AC4F-418D-AE19-62706E023703}">
                      <ahyp:hlinkClr xmlns:ahyp="http://schemas.microsoft.com/office/drawing/2018/hyperlinkcolor" val="tx"/>
                    </a:ext>
                  </a:extLst>
                </a:hlinkClick>
              </a:rPr>
              <a:t>animals</a:t>
            </a:r>
            <a:r>
              <a:rPr lang="en" sz="900" b="0">
                <a:solidFill>
                  <a:srgbClr val="000000"/>
                </a:solidFill>
              </a:rPr>
              <a:t>. It is also known as a </a:t>
            </a:r>
            <a:r>
              <a:rPr lang="en" sz="900" b="0">
                <a:solidFill>
                  <a:srgbClr val="000000"/>
                </a:solidFill>
                <a:uFill>
                  <a:noFill/>
                </a:uFill>
                <a:hlinkClick r:id="rId5">
                  <a:extLst>
                    <a:ext uri="{A12FA001-AC4F-418D-AE19-62706E023703}">
                      <ahyp:hlinkClr xmlns:ahyp="http://schemas.microsoft.com/office/drawing/2018/hyperlinkcolor" val="tx"/>
                    </a:ext>
                  </a:extLst>
                </a:hlinkClick>
              </a:rPr>
              <a:t>folklore</a:t>
            </a:r>
            <a:r>
              <a:rPr lang="en" sz="900" b="0">
                <a:solidFill>
                  <a:srgbClr val="000000"/>
                </a:solidFill>
              </a:rPr>
              <a:t> </a:t>
            </a:r>
            <a:r>
              <a:rPr lang="en" sz="900" b="0">
                <a:solidFill>
                  <a:srgbClr val="000000"/>
                </a:solidFill>
                <a:uFill>
                  <a:noFill/>
                </a:uFill>
                <a:hlinkClick r:id="rId6">
                  <a:extLst>
                    <a:ext uri="{A12FA001-AC4F-418D-AE19-62706E023703}">
                      <ahyp:hlinkClr xmlns:ahyp="http://schemas.microsoft.com/office/drawing/2018/hyperlinkcolor" val="tx"/>
                    </a:ext>
                  </a:extLst>
                </a:hlinkClick>
              </a:rPr>
              <a:t>genre</a:t>
            </a:r>
            <a:r>
              <a:rPr lang="en" sz="900" b="0">
                <a:solidFill>
                  <a:srgbClr val="000000"/>
                </a:solidFill>
              </a:rPr>
              <a:t> written in the form of short stories.</a:t>
            </a:r>
            <a:endParaRPr sz="900" b="0">
              <a:solidFill>
                <a:srgbClr val="000000"/>
              </a:solidFill>
            </a:endParaRPr>
          </a:p>
        </p:txBody>
      </p:sp>
      <p:pic>
        <p:nvPicPr>
          <p:cNvPr id="431" name="Google Shape;431;p55"/>
          <p:cNvPicPr preferRelativeResize="0"/>
          <p:nvPr/>
        </p:nvPicPr>
        <p:blipFill rotWithShape="1">
          <a:blip r:embed="rId7">
            <a:alphaModFix/>
          </a:blip>
          <a:srcRect l="3967" r="3976"/>
          <a:stretch/>
        </p:blipFill>
        <p:spPr>
          <a:xfrm>
            <a:off x="2551100" y="267000"/>
            <a:ext cx="6353900" cy="4609501"/>
          </a:xfrm>
          <a:prstGeom prst="rect">
            <a:avLst/>
          </a:prstGeom>
          <a:noFill/>
          <a:ln>
            <a:noFill/>
          </a:ln>
        </p:spPr>
      </p:pic>
      <p:pic>
        <p:nvPicPr>
          <p:cNvPr id="432" name="Google Shape;432;p55"/>
          <p:cNvPicPr preferRelativeResize="0"/>
          <p:nvPr/>
        </p:nvPicPr>
        <p:blipFill rotWithShape="1">
          <a:blip r:embed="rId8">
            <a:alphaModFix/>
          </a:blip>
          <a:srcRect l="869" r="17116"/>
          <a:stretch/>
        </p:blipFill>
        <p:spPr>
          <a:xfrm>
            <a:off x="2551100" y="267000"/>
            <a:ext cx="6353901" cy="4609500"/>
          </a:xfrm>
          <a:prstGeom prst="rect">
            <a:avLst/>
          </a:prstGeom>
          <a:noFill/>
          <a:ln>
            <a:noFill/>
          </a:ln>
        </p:spPr>
      </p:pic>
      <p:pic>
        <p:nvPicPr>
          <p:cNvPr id="433" name="Google Shape;433;p55"/>
          <p:cNvPicPr preferRelativeResize="0"/>
          <p:nvPr/>
        </p:nvPicPr>
        <p:blipFill rotWithShape="1">
          <a:blip r:embed="rId9">
            <a:alphaModFix/>
          </a:blip>
          <a:srcRect t="1009" b="1018"/>
          <a:stretch/>
        </p:blipFill>
        <p:spPr>
          <a:xfrm>
            <a:off x="2551100" y="267000"/>
            <a:ext cx="6353901" cy="4609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Effect transition="in" filter="fade">
                                      <p:cBhvr>
                                        <p:cTn id="12"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7"/>
        <p:cNvGrpSpPr/>
        <p:nvPr/>
      </p:nvGrpSpPr>
      <p:grpSpPr>
        <a:xfrm>
          <a:off x="0" y="0"/>
          <a:ext cx="0" cy="0"/>
          <a:chOff x="0" y="0"/>
          <a:chExt cx="0" cy="0"/>
        </a:xfrm>
      </p:grpSpPr>
      <p:sp>
        <p:nvSpPr>
          <p:cNvPr id="438" name="Google Shape;438;p5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News </a:t>
            </a:r>
            <a:endParaRPr sz="2000">
              <a:solidFill>
                <a:srgbClr val="000000"/>
              </a:solidFill>
            </a:endParaRPr>
          </a:p>
          <a:p>
            <a:pPr marL="0" lvl="0" indent="0" algn="l" rtl="0">
              <a:spcBef>
                <a:spcPts val="0"/>
              </a:spcBef>
              <a:spcAft>
                <a:spcPts val="0"/>
              </a:spcAft>
              <a:buNone/>
            </a:pPr>
            <a:r>
              <a:rPr lang="en" sz="2000">
                <a:solidFill>
                  <a:srgbClr val="000000"/>
                </a:solidFill>
              </a:rPr>
              <a:t>Stories</a:t>
            </a:r>
            <a:endParaRPr sz="2000">
              <a:solidFill>
                <a:srgbClr val="000000"/>
              </a:solidFill>
            </a:endParaRPr>
          </a:p>
        </p:txBody>
      </p:sp>
      <p:cxnSp>
        <p:nvCxnSpPr>
          <p:cNvPr id="440" name="Google Shape;440;p5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41" name="Google Shape;441;p5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900" b="0">
                <a:solidFill>
                  <a:srgbClr val="000000"/>
                </a:solidFill>
              </a:rPr>
              <a:t>The war in Syria had been going on for more than four years when </a:t>
            </a:r>
            <a:r>
              <a:rPr lang="en" sz="900">
                <a:solidFill>
                  <a:srgbClr val="000000"/>
                </a:solidFill>
              </a:rPr>
              <a:t>Alan Kurdi</a:t>
            </a:r>
            <a:r>
              <a:rPr lang="en" sz="900" b="0">
                <a:solidFill>
                  <a:srgbClr val="000000"/>
                </a:solidFill>
              </a:rPr>
              <a:t>’s parents lifted the 3-year-old boy and his 5-year-old brother into an inflatable boat and set off from the Turkish coast for the Greek island of Kos, just three miles away. Within minutes of pushing off, a wave capsized the vessel, and the mother and both sons drowned. On the shore near the coastal town of Bodrum a few hours later, Nilufer Demir of the Dogan News Agency, came upon Alan, his face turned to one side and bottom elevated as if he were just asleep.</a:t>
            </a:r>
            <a:endParaRPr sz="900" b="0">
              <a:solidFill>
                <a:srgbClr val="000000"/>
              </a:solidFill>
            </a:endParaRPr>
          </a:p>
        </p:txBody>
      </p:sp>
      <p:pic>
        <p:nvPicPr>
          <p:cNvPr id="442" name="Google Shape;442;p56"/>
          <p:cNvPicPr preferRelativeResize="0"/>
          <p:nvPr/>
        </p:nvPicPr>
        <p:blipFill rotWithShape="1">
          <a:blip r:embed="rId3">
            <a:alphaModFix/>
          </a:blip>
          <a:srcRect r="14624"/>
          <a:stretch/>
        </p:blipFill>
        <p:spPr>
          <a:xfrm>
            <a:off x="2551100" y="267000"/>
            <a:ext cx="6353900" cy="4609500"/>
          </a:xfrm>
          <a:prstGeom prst="rect">
            <a:avLst/>
          </a:prstGeom>
          <a:noFill/>
          <a:ln>
            <a:noFill/>
          </a:ln>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sp>
        <p:nvSpPr>
          <p:cNvPr id="447" name="Google Shape;447;p5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News </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449" name="Google Shape;449;p5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57"/>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900" b="0">
                <a:solidFill>
                  <a:srgbClr val="000000"/>
                </a:solidFill>
              </a:rPr>
              <a:t> </a:t>
            </a:r>
            <a:r>
              <a:rPr lang="en" sz="900">
                <a:solidFill>
                  <a:srgbClr val="000000"/>
                </a:solidFill>
              </a:rPr>
              <a:t>Omran Daqneesh</a:t>
            </a:r>
            <a:r>
              <a:rPr lang="en" sz="900" b="0">
                <a:solidFill>
                  <a:srgbClr val="000000"/>
                </a:solidFill>
              </a:rPr>
              <a:t> was injured on August 17, 2016, in an alleged </a:t>
            </a:r>
            <a:r>
              <a:rPr lang="en" sz="900" b="0">
                <a:solidFill>
                  <a:srgbClr val="000000"/>
                </a:solidFill>
                <a:uFill>
                  <a:noFill/>
                </a:uFill>
                <a:hlinkClick r:id="rId3">
                  <a:extLst>
                    <a:ext uri="{A12FA001-AC4F-418D-AE19-62706E023703}">
                      <ahyp:hlinkClr xmlns:ahyp="http://schemas.microsoft.com/office/drawing/2018/hyperlinkcolor" val="tx"/>
                    </a:ext>
                  </a:extLst>
                </a:hlinkClick>
              </a:rPr>
              <a:t>Russian Air Force</a:t>
            </a:r>
            <a:r>
              <a:rPr lang="en" sz="900" b="0">
                <a:solidFill>
                  <a:srgbClr val="000000"/>
                </a:solidFill>
              </a:rPr>
              <a:t> strike on the </a:t>
            </a:r>
            <a:r>
              <a:rPr lang="en" sz="900" b="0">
                <a:solidFill>
                  <a:srgbClr val="000000"/>
                </a:solidFill>
                <a:uFill>
                  <a:noFill/>
                </a:uFill>
                <a:hlinkClick r:id="rId4">
                  <a:extLst>
                    <a:ext uri="{A12FA001-AC4F-418D-AE19-62706E023703}">
                      <ahyp:hlinkClr xmlns:ahyp="http://schemas.microsoft.com/office/drawing/2018/hyperlinkcolor" val="tx"/>
                    </a:ext>
                  </a:extLst>
                </a:hlinkClick>
              </a:rPr>
              <a:t>rebel-held</a:t>
            </a:r>
            <a:r>
              <a:rPr lang="en" sz="900" b="0">
                <a:solidFill>
                  <a:srgbClr val="000000"/>
                </a:solidFill>
              </a:rPr>
              <a:t> al-Qaterji neighbourhood of </a:t>
            </a:r>
            <a:r>
              <a:rPr lang="en" sz="900" b="0">
                <a:solidFill>
                  <a:srgbClr val="000000"/>
                </a:solidFill>
                <a:uFill>
                  <a:noFill/>
                </a:uFill>
                <a:hlinkClick r:id="rId5">
                  <a:extLst>
                    <a:ext uri="{A12FA001-AC4F-418D-AE19-62706E023703}">
                      <ahyp:hlinkClr xmlns:ahyp="http://schemas.microsoft.com/office/drawing/2018/hyperlinkcolor" val="tx"/>
                    </a:ext>
                  </a:extLst>
                </a:hlinkClick>
              </a:rPr>
              <a:t>Aleppo</a:t>
            </a:r>
            <a:r>
              <a:rPr lang="en" sz="900" b="0">
                <a:solidFill>
                  <a:srgbClr val="000000"/>
                </a:solidFill>
              </a:rPr>
              <a:t>, </a:t>
            </a:r>
            <a:r>
              <a:rPr lang="en" sz="900" b="0">
                <a:solidFill>
                  <a:srgbClr val="000000"/>
                </a:solidFill>
                <a:uFill>
                  <a:noFill/>
                </a:uFill>
                <a:hlinkClick r:id="rId6">
                  <a:extLst>
                    <a:ext uri="{A12FA001-AC4F-418D-AE19-62706E023703}">
                      <ahyp:hlinkClr xmlns:ahyp="http://schemas.microsoft.com/office/drawing/2018/hyperlinkcolor" val="tx"/>
                    </a:ext>
                  </a:extLst>
                </a:hlinkClick>
              </a:rPr>
              <a:t>Syria</a:t>
            </a:r>
            <a:r>
              <a:rPr lang="en" sz="900" b="0">
                <a:solidFill>
                  <a:srgbClr val="000000"/>
                </a:solidFill>
              </a:rPr>
              <a:t>. He suffered a wound to his head and was taken to a hospital known as M10 and later discharged</a:t>
            </a:r>
            <a:r>
              <a:rPr lang="en" sz="1050" b="0">
                <a:solidFill>
                  <a:srgbClr val="202122"/>
                </a:solidFill>
                <a:highlight>
                  <a:srgbClr val="FFFFFF"/>
                </a:highlight>
                <a:latin typeface="Arial"/>
                <a:ea typeface="Arial"/>
                <a:cs typeface="Arial"/>
                <a:sym typeface="Arial"/>
              </a:rPr>
              <a:t>.</a:t>
            </a:r>
            <a:endParaRPr sz="900" b="0">
              <a:solidFill>
                <a:srgbClr val="000000"/>
              </a:solidFill>
            </a:endParaRPr>
          </a:p>
        </p:txBody>
      </p:sp>
      <p:pic>
        <p:nvPicPr>
          <p:cNvPr id="451" name="Google Shape;451;p57"/>
          <p:cNvPicPr preferRelativeResize="0"/>
          <p:nvPr/>
        </p:nvPicPr>
        <p:blipFill rotWithShape="1">
          <a:blip r:embed="rId7">
            <a:alphaModFix/>
          </a:blip>
          <a:srcRect l="4118" r="18313"/>
          <a:stretch/>
        </p:blipFill>
        <p:spPr>
          <a:xfrm>
            <a:off x="2551100" y="267000"/>
            <a:ext cx="6353900" cy="4609500"/>
          </a:xfrm>
          <a:prstGeom prst="rect">
            <a:avLst/>
          </a:prstGeom>
          <a:noFill/>
          <a:ln>
            <a:noFill/>
          </a:ln>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5"/>
        <p:cNvGrpSpPr/>
        <p:nvPr/>
      </p:nvGrpSpPr>
      <p:grpSpPr>
        <a:xfrm>
          <a:off x="0" y="0"/>
          <a:ext cx="0" cy="0"/>
          <a:chOff x="0" y="0"/>
          <a:chExt cx="0" cy="0"/>
        </a:xfrm>
      </p:grpSpPr>
      <p:sp>
        <p:nvSpPr>
          <p:cNvPr id="456" name="Google Shape;456;p5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News </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458" name="Google Shape;458;p5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58"/>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900" b="0">
                <a:solidFill>
                  <a:srgbClr val="000000"/>
                </a:solidFill>
              </a:rPr>
              <a:t>A young Malian man, </a:t>
            </a:r>
            <a:r>
              <a:rPr lang="en" sz="900">
                <a:solidFill>
                  <a:srgbClr val="000000"/>
                </a:solidFill>
              </a:rPr>
              <a:t>Mamoudou Gassama</a:t>
            </a:r>
            <a:r>
              <a:rPr lang="en" sz="900" b="0">
                <a:solidFill>
                  <a:srgbClr val="000000"/>
                </a:solidFill>
              </a:rPr>
              <a:t>, was hailed a hero on after he sprang into action to save a four-year-old child hanging from a fourth-floor balcony by single-handedly scaling the facade of the building and hauling the youngster to safety.</a:t>
            </a:r>
            <a:endParaRPr sz="1050" b="0">
              <a:solidFill>
                <a:srgbClr val="202122"/>
              </a:solidFill>
              <a:highlight>
                <a:srgbClr val="FFFFFF"/>
              </a:highlight>
              <a:latin typeface="Arial"/>
              <a:ea typeface="Arial"/>
              <a:cs typeface="Arial"/>
              <a:sym typeface="Arial"/>
            </a:endParaRPr>
          </a:p>
          <a:p>
            <a:pPr marL="0" lvl="0" indent="0" algn="r" rtl="0">
              <a:spcBef>
                <a:spcPts val="0"/>
              </a:spcBef>
              <a:spcAft>
                <a:spcPts val="0"/>
              </a:spcAft>
              <a:buNone/>
            </a:pPr>
            <a:endParaRPr sz="1050" b="0">
              <a:solidFill>
                <a:srgbClr val="202122"/>
              </a:solidFill>
              <a:highlight>
                <a:srgbClr val="FFFFFF"/>
              </a:highlight>
              <a:latin typeface="Arial"/>
              <a:ea typeface="Arial"/>
              <a:cs typeface="Arial"/>
              <a:sym typeface="Arial"/>
            </a:endParaRPr>
          </a:p>
          <a:p>
            <a:pPr marL="0" lvl="0" indent="0" algn="r" rtl="0">
              <a:spcBef>
                <a:spcPts val="0"/>
              </a:spcBef>
              <a:spcAft>
                <a:spcPts val="0"/>
              </a:spcAft>
              <a:buNone/>
            </a:pPr>
            <a:endParaRPr sz="1050" b="0">
              <a:solidFill>
                <a:srgbClr val="202122"/>
              </a:solidFill>
              <a:highlight>
                <a:srgbClr val="FFFFFF"/>
              </a:highlight>
              <a:latin typeface="Arial"/>
              <a:ea typeface="Arial"/>
              <a:cs typeface="Arial"/>
              <a:sym typeface="Arial"/>
            </a:endParaRPr>
          </a:p>
          <a:p>
            <a:pPr marL="0" marR="0" lvl="0" indent="0" algn="r" rtl="0">
              <a:lnSpc>
                <a:spcPct val="100000"/>
              </a:lnSpc>
              <a:spcBef>
                <a:spcPts val="0"/>
              </a:spcBef>
              <a:spcAft>
                <a:spcPts val="0"/>
              </a:spcAft>
              <a:buNone/>
            </a:pPr>
            <a:r>
              <a:rPr lang="en" sz="700" b="0">
                <a:solidFill>
                  <a:srgbClr val="000000"/>
                </a:solidFill>
                <a:uFill>
                  <a:noFill/>
                </a:uFill>
                <a:hlinkClick r:id="rId3">
                  <a:extLst>
                    <a:ext uri="{A12FA001-AC4F-418D-AE19-62706E023703}">
                      <ahyp:hlinkClr xmlns:ahyp="http://schemas.microsoft.com/office/drawing/2018/hyperlinkcolor" val="tx"/>
                    </a:ext>
                  </a:extLst>
                </a:hlinkClick>
              </a:rPr>
              <a:t>https://www.msn.com/en-au/news/photos/biggest-news-stories-of-2019/ss-AADx2fu#image=1</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 sz="700" b="0">
                <a:solidFill>
                  <a:srgbClr val="000000"/>
                </a:solidFill>
              </a:rPr>
              <a:t>https://edition.cnn.com/2019/12/22/us/top-100-digital-stories-2019-trnd/index.html</a:t>
            </a:r>
            <a:endParaRPr sz="700" b="0">
              <a:solidFill>
                <a:srgbClr val="000000"/>
              </a:solidFill>
            </a:endParaRPr>
          </a:p>
          <a:p>
            <a:pPr marL="0" lvl="0" indent="0" algn="r" rtl="0">
              <a:spcBef>
                <a:spcPts val="0"/>
              </a:spcBef>
              <a:spcAft>
                <a:spcPts val="0"/>
              </a:spcAft>
              <a:buNone/>
            </a:pPr>
            <a:endParaRPr sz="1050" b="0">
              <a:solidFill>
                <a:srgbClr val="202122"/>
              </a:solidFill>
              <a:highlight>
                <a:srgbClr val="FFFFFF"/>
              </a:highlight>
              <a:latin typeface="Arial"/>
              <a:ea typeface="Arial"/>
              <a:cs typeface="Arial"/>
              <a:sym typeface="Arial"/>
            </a:endParaRPr>
          </a:p>
        </p:txBody>
      </p:sp>
      <p:pic>
        <p:nvPicPr>
          <p:cNvPr id="460" name="Google Shape;460;p58"/>
          <p:cNvPicPr preferRelativeResize="0"/>
          <p:nvPr/>
        </p:nvPicPr>
        <p:blipFill rotWithShape="1">
          <a:blip r:embed="rId4">
            <a:alphaModFix/>
          </a:blip>
          <a:srcRect l="7648" r="7648"/>
          <a:stretch/>
        </p:blipFill>
        <p:spPr>
          <a:xfrm>
            <a:off x="2551100" y="267000"/>
            <a:ext cx="6353900" cy="4609500"/>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4"/>
        <p:cNvGrpSpPr/>
        <p:nvPr/>
      </p:nvGrpSpPr>
      <p:grpSpPr>
        <a:xfrm>
          <a:off x="0" y="0"/>
          <a:ext cx="0" cy="0"/>
          <a:chOff x="0" y="0"/>
          <a:chExt cx="0" cy="0"/>
        </a:xfrm>
      </p:grpSpPr>
      <p:sp>
        <p:nvSpPr>
          <p:cNvPr id="465" name="Google Shape;465;p5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News </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467" name="Google Shape;467;p5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59"/>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900" b="0">
                <a:solidFill>
                  <a:srgbClr val="000000"/>
                </a:solidFill>
              </a:rPr>
              <a:t>This image from August 20, 2021 shows a U.S. Marine grabbing an infant over a fence during an evacuation at Hamid Karzai International Airport in Kabul.</a:t>
            </a:r>
            <a:endParaRPr sz="900" b="0">
              <a:solidFill>
                <a:srgbClr val="000000"/>
              </a:solidFill>
            </a:endParaRPr>
          </a:p>
          <a:p>
            <a:pPr marL="0" lvl="0" indent="0" algn="r" rtl="0">
              <a:spcBef>
                <a:spcPts val="0"/>
              </a:spcBef>
              <a:spcAft>
                <a:spcPts val="0"/>
              </a:spcAft>
              <a:buNone/>
            </a:pPr>
            <a:endParaRPr sz="1050" b="0">
              <a:solidFill>
                <a:srgbClr val="202122"/>
              </a:solidFill>
              <a:highlight>
                <a:srgbClr val="FFFFFF"/>
              </a:highlight>
              <a:latin typeface="Arial"/>
              <a:ea typeface="Arial"/>
              <a:cs typeface="Arial"/>
              <a:sym typeface="Arial"/>
            </a:endParaRPr>
          </a:p>
          <a:p>
            <a:pPr marL="0" lvl="0" indent="0" algn="r" rtl="0">
              <a:spcBef>
                <a:spcPts val="0"/>
              </a:spcBef>
              <a:spcAft>
                <a:spcPts val="0"/>
              </a:spcAft>
              <a:buNone/>
            </a:pPr>
            <a:endParaRPr sz="1050" b="0">
              <a:solidFill>
                <a:srgbClr val="202122"/>
              </a:solidFill>
              <a:highlight>
                <a:srgbClr val="FFFFFF"/>
              </a:highlight>
              <a:latin typeface="Arial"/>
              <a:ea typeface="Arial"/>
              <a:cs typeface="Arial"/>
              <a:sym typeface="Arial"/>
            </a:endParaRPr>
          </a:p>
          <a:p>
            <a:pPr marL="0" marR="0" lvl="0" indent="0" algn="r" rtl="0">
              <a:lnSpc>
                <a:spcPct val="100000"/>
              </a:lnSpc>
              <a:spcBef>
                <a:spcPts val="0"/>
              </a:spcBef>
              <a:spcAft>
                <a:spcPts val="0"/>
              </a:spcAft>
              <a:buNone/>
            </a:pPr>
            <a:r>
              <a:rPr lang="en" sz="700" b="0">
                <a:solidFill>
                  <a:srgbClr val="000000"/>
                </a:solidFill>
                <a:uFill>
                  <a:noFill/>
                </a:uFill>
                <a:hlinkClick r:id="rId3">
                  <a:extLst>
                    <a:ext uri="{A12FA001-AC4F-418D-AE19-62706E023703}">
                      <ahyp:hlinkClr xmlns:ahyp="http://schemas.microsoft.com/office/drawing/2018/hyperlinkcolor" val="tx"/>
                    </a:ext>
                  </a:extLst>
                </a:hlinkClick>
              </a:rPr>
              <a:t>https://www.msn.com/en-au/news/photos/biggest-news-stories-of-2019/ss-AADx2fu#image=1</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 sz="700" b="0">
                <a:solidFill>
                  <a:srgbClr val="000000"/>
                </a:solidFill>
              </a:rPr>
              <a:t>https://edition.cnn.com/2019/12/22/us/top-100-digital-stories-2019-trnd/index.html</a:t>
            </a:r>
            <a:endParaRPr sz="700" b="0">
              <a:solidFill>
                <a:srgbClr val="000000"/>
              </a:solidFill>
            </a:endParaRPr>
          </a:p>
          <a:p>
            <a:pPr marL="0" lvl="0" indent="0" algn="r" rtl="0">
              <a:spcBef>
                <a:spcPts val="0"/>
              </a:spcBef>
              <a:spcAft>
                <a:spcPts val="0"/>
              </a:spcAft>
              <a:buNone/>
            </a:pPr>
            <a:endParaRPr sz="1050" b="0">
              <a:solidFill>
                <a:srgbClr val="202122"/>
              </a:solidFill>
              <a:highlight>
                <a:srgbClr val="FFFFFF"/>
              </a:highlight>
              <a:latin typeface="Arial"/>
              <a:ea typeface="Arial"/>
              <a:cs typeface="Arial"/>
              <a:sym typeface="Arial"/>
            </a:endParaRPr>
          </a:p>
        </p:txBody>
      </p:sp>
      <p:pic>
        <p:nvPicPr>
          <p:cNvPr id="469" name="Google Shape;469;p59"/>
          <p:cNvPicPr preferRelativeResize="0"/>
          <p:nvPr/>
        </p:nvPicPr>
        <p:blipFill rotWithShape="1">
          <a:blip r:embed="rId4">
            <a:alphaModFix/>
          </a:blip>
          <a:srcRect l="11235" r="11227"/>
          <a:stretch/>
        </p:blipFill>
        <p:spPr>
          <a:xfrm>
            <a:off x="2551100" y="267000"/>
            <a:ext cx="6353899" cy="4609501"/>
          </a:xfrm>
          <a:prstGeom prst="rect">
            <a:avLst/>
          </a:prstGeom>
          <a:noFill/>
          <a:ln>
            <a:noFill/>
          </a:ln>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3"/>
        <p:cNvGrpSpPr/>
        <p:nvPr/>
      </p:nvGrpSpPr>
      <p:grpSpPr>
        <a:xfrm>
          <a:off x="0" y="0"/>
          <a:ext cx="0" cy="0"/>
          <a:chOff x="0" y="0"/>
          <a:chExt cx="0" cy="0"/>
        </a:xfrm>
      </p:grpSpPr>
      <p:sp>
        <p:nvSpPr>
          <p:cNvPr id="474" name="Google Shape;474;p6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Flash</a:t>
            </a:r>
            <a:endParaRPr sz="2000">
              <a:solidFill>
                <a:srgbClr val="000000"/>
              </a:solidFill>
            </a:endParaRPr>
          </a:p>
          <a:p>
            <a:pPr marL="0" lvl="0" indent="0" algn="l" rtl="0">
              <a:spcBef>
                <a:spcPts val="0"/>
              </a:spcBef>
              <a:spcAft>
                <a:spcPts val="0"/>
              </a:spcAft>
              <a:buNone/>
            </a:pPr>
            <a:r>
              <a:rPr lang="en" sz="2000">
                <a:solidFill>
                  <a:srgbClr val="000000"/>
                </a:solidFill>
              </a:rPr>
              <a:t>Fiction</a:t>
            </a:r>
            <a:endParaRPr sz="2000">
              <a:solidFill>
                <a:srgbClr val="000000"/>
              </a:solidFill>
            </a:endParaRPr>
          </a:p>
        </p:txBody>
      </p:sp>
      <p:sp>
        <p:nvSpPr>
          <p:cNvPr id="476" name="Google Shape;476;p60"/>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800" i="1">
                <a:solidFill>
                  <a:schemeClr val="accent2"/>
                </a:solidFill>
                <a:highlight>
                  <a:srgbClr val="FFFFFF"/>
                </a:highlight>
              </a:rPr>
              <a:t>What if you slept? And what if, in your sleep, you dreamed? And what if, in your dream, you went to heaven and there plucked a strange and beautiful flower? And what if, when you awoke, you had the flower in your hand? Ah, what then?</a:t>
            </a:r>
            <a:endParaRPr sz="2800" i="1">
              <a:solidFill>
                <a:schemeClr val="accent2"/>
              </a:solidFill>
              <a:highlight>
                <a:srgbClr val="FFFFFF"/>
              </a:highlight>
            </a:endParaRPr>
          </a:p>
          <a:p>
            <a:pPr marL="0" lvl="0" indent="0" algn="l" rtl="0">
              <a:spcBef>
                <a:spcPts val="0"/>
              </a:spcBef>
              <a:spcAft>
                <a:spcPts val="0"/>
              </a:spcAft>
              <a:buClr>
                <a:schemeClr val="dk2"/>
              </a:buClr>
              <a:buSzPts val="1100"/>
              <a:buFont typeface="Arial"/>
              <a:buNone/>
            </a:pPr>
            <a:endParaRPr sz="2800" i="1">
              <a:solidFill>
                <a:schemeClr val="accent2"/>
              </a:solidFill>
              <a:highlight>
                <a:srgbClr val="FFFFFF"/>
              </a:highlight>
            </a:endParaRPr>
          </a:p>
          <a:p>
            <a:pPr marL="0" lvl="0" indent="0" algn="l" rtl="0">
              <a:spcBef>
                <a:spcPts val="0"/>
              </a:spcBef>
              <a:spcAft>
                <a:spcPts val="0"/>
              </a:spcAft>
              <a:buClr>
                <a:schemeClr val="dk2"/>
              </a:buClr>
              <a:buSzPts val="1100"/>
              <a:buFont typeface="Arial"/>
              <a:buNone/>
            </a:pPr>
            <a:r>
              <a:rPr lang="en" sz="1500" i="1">
                <a:solidFill>
                  <a:srgbClr val="000000"/>
                </a:solidFill>
                <a:highlight>
                  <a:srgbClr val="FFFFFF"/>
                </a:highlight>
              </a:rPr>
              <a:t>Samuel Taylor Coleridge</a:t>
            </a:r>
            <a:endParaRPr sz="1500" i="1">
              <a:solidFill>
                <a:srgbClr val="000000"/>
              </a:solidFill>
              <a:highlight>
                <a:srgbClr val="FFFFFF"/>
              </a:highlight>
            </a:endParaRPr>
          </a:p>
          <a:p>
            <a:pPr marL="0" lvl="0" indent="0" algn="l" rtl="0">
              <a:spcBef>
                <a:spcPts val="0"/>
              </a:spcBef>
              <a:spcAft>
                <a:spcPts val="0"/>
              </a:spcAft>
              <a:buClr>
                <a:schemeClr val="dk2"/>
              </a:buClr>
              <a:buSzPts val="1100"/>
              <a:buFont typeface="Arial"/>
              <a:buNone/>
            </a:pPr>
            <a:r>
              <a:rPr lang="en" sz="1200" b="0" i="1">
                <a:solidFill>
                  <a:srgbClr val="000000"/>
                </a:solidFill>
                <a:highlight>
                  <a:srgbClr val="FFFFFF"/>
                </a:highlight>
              </a:rPr>
              <a:t>English poet, philosopher, and co-founder of the Romantic Movement in England</a:t>
            </a:r>
            <a:endParaRPr sz="1200" i="1">
              <a:solidFill>
                <a:schemeClr val="accent2"/>
              </a:solidFill>
            </a:endParaRPr>
          </a:p>
        </p:txBody>
      </p:sp>
      <p:cxnSp>
        <p:nvCxnSpPr>
          <p:cNvPr id="477" name="Google Shape;477;p6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3" name="Google Shape;483;p6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Flash</a:t>
            </a:r>
            <a:endParaRPr sz="2000">
              <a:solidFill>
                <a:srgbClr val="000000"/>
              </a:solidFill>
            </a:endParaRPr>
          </a:p>
          <a:p>
            <a:pPr marL="0" lvl="0" indent="0" algn="l" rtl="0">
              <a:spcBef>
                <a:spcPts val="0"/>
              </a:spcBef>
              <a:spcAft>
                <a:spcPts val="0"/>
              </a:spcAft>
              <a:buNone/>
            </a:pPr>
            <a:r>
              <a:rPr lang="en" sz="2000">
                <a:solidFill>
                  <a:srgbClr val="000000"/>
                </a:solidFill>
              </a:rPr>
              <a:t>Fiction</a:t>
            </a:r>
            <a:endParaRPr sz="2000">
              <a:solidFill>
                <a:srgbClr val="000000"/>
              </a:solidFill>
            </a:endParaRPr>
          </a:p>
        </p:txBody>
      </p:sp>
      <p:sp>
        <p:nvSpPr>
          <p:cNvPr id="485" name="Google Shape;485;p61"/>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800" i="1">
                <a:solidFill>
                  <a:schemeClr val="accent2"/>
                </a:solidFill>
                <a:highlight>
                  <a:srgbClr val="FFFFFF"/>
                </a:highlight>
              </a:rPr>
              <a:t>“The last man on Earth sat alone in a room. There was a knock on the door.”</a:t>
            </a:r>
            <a:endParaRPr sz="2800" i="1">
              <a:solidFill>
                <a:schemeClr val="accent2"/>
              </a:solidFill>
              <a:highlight>
                <a:srgbClr val="FFFFFF"/>
              </a:highlight>
            </a:endParaRPr>
          </a:p>
          <a:p>
            <a:pPr marL="0" lvl="0" indent="0" algn="l" rtl="0">
              <a:spcBef>
                <a:spcPts val="0"/>
              </a:spcBef>
              <a:spcAft>
                <a:spcPts val="0"/>
              </a:spcAft>
              <a:buClr>
                <a:schemeClr val="dk2"/>
              </a:buClr>
              <a:buSzPts val="1100"/>
              <a:buFont typeface="Arial"/>
              <a:buNone/>
            </a:pPr>
            <a:endParaRPr sz="2800" i="1">
              <a:solidFill>
                <a:schemeClr val="accent2"/>
              </a:solidFill>
              <a:highlight>
                <a:srgbClr val="FFFFFF"/>
              </a:highlight>
            </a:endParaRPr>
          </a:p>
          <a:p>
            <a:pPr marL="0" lvl="0" indent="0" algn="l" rtl="0">
              <a:spcBef>
                <a:spcPts val="0"/>
              </a:spcBef>
              <a:spcAft>
                <a:spcPts val="0"/>
              </a:spcAft>
              <a:buNone/>
            </a:pPr>
            <a:r>
              <a:rPr lang="en" sz="1500" b="0" i="1">
                <a:solidFill>
                  <a:srgbClr val="000000"/>
                </a:solidFill>
              </a:rPr>
              <a:t>Frederic Brown, “Knock”, 1948</a:t>
            </a:r>
            <a:endParaRPr sz="3000" i="1">
              <a:solidFill>
                <a:schemeClr val="accent2"/>
              </a:solidFill>
            </a:endParaRPr>
          </a:p>
        </p:txBody>
      </p:sp>
      <p:cxnSp>
        <p:nvCxnSpPr>
          <p:cNvPr id="486" name="Google Shape;486;p6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105" name="Google Shape;105;p1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txBox="1">
            <a:spLocks noGrp="1"/>
          </p:cNvSpPr>
          <p:nvPr>
            <p:ph type="ctrTitle"/>
          </p:nvPr>
        </p:nvSpPr>
        <p:spPr>
          <a:xfrm>
            <a:off x="364700" y="462450"/>
            <a:ext cx="1834200" cy="32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rgbClr val="000000"/>
                </a:solidFill>
              </a:rPr>
              <a:t>Module</a:t>
            </a:r>
            <a:endParaRPr sz="2000">
              <a:solidFill>
                <a:srgbClr val="000000"/>
              </a:solidFill>
            </a:endParaRPr>
          </a:p>
          <a:p>
            <a:pPr marL="0" lvl="0" indent="0" algn="l" rtl="0">
              <a:spcBef>
                <a:spcPts val="0"/>
              </a:spcBef>
              <a:spcAft>
                <a:spcPts val="0"/>
              </a:spcAft>
              <a:buClr>
                <a:schemeClr val="dk2"/>
              </a:buClr>
              <a:buSzPts val="1100"/>
              <a:buFont typeface="Arial"/>
              <a:buNone/>
            </a:pPr>
            <a:r>
              <a:rPr lang="en" sz="2000">
                <a:solidFill>
                  <a:srgbClr val="000000"/>
                </a:solidFill>
              </a:rPr>
              <a:t>Objectives</a:t>
            </a:r>
            <a:endParaRPr sz="2000">
              <a:solidFill>
                <a:srgbClr val="000000"/>
              </a:solidFill>
            </a:endParaRPr>
          </a:p>
        </p:txBody>
      </p:sp>
      <p:sp>
        <p:nvSpPr>
          <p:cNvPr id="107" name="Google Shape;107;p1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323850" algn="just" rtl="0">
              <a:lnSpc>
                <a:spcPct val="110000"/>
              </a:lnSpc>
              <a:spcBef>
                <a:spcPts val="1800"/>
              </a:spcBef>
              <a:spcAft>
                <a:spcPts val="0"/>
              </a:spcAft>
              <a:buClr>
                <a:srgbClr val="000000"/>
              </a:buClr>
              <a:buSzPts val="1500"/>
              <a:buChar char="●"/>
            </a:pPr>
            <a:r>
              <a:rPr lang="en" sz="1500" b="0">
                <a:solidFill>
                  <a:srgbClr val="000000"/>
                </a:solidFill>
              </a:rPr>
              <a:t>Your journey from a “consumer” to a “maker”.</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 sz="1500" b="0">
                <a:solidFill>
                  <a:srgbClr val="000000"/>
                </a:solidFill>
              </a:rPr>
              <a:t>From “Working” artifacts to “Wow” artifacts.</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 sz="1500" b="0">
                <a:solidFill>
                  <a:srgbClr val="000000"/>
                </a:solidFill>
              </a:rPr>
              <a:t>Exploration of the thought process, tools, skills, and techniques to achieve them</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 sz="1500" b="0">
                <a:solidFill>
                  <a:schemeClr val="dk2"/>
                </a:solidFill>
              </a:rPr>
              <a:t>Contextualization of creative digital artifacts</a:t>
            </a:r>
            <a:endParaRPr sz="1500" b="0">
              <a:solidFill>
                <a:schemeClr val="dk2"/>
              </a:solidFill>
            </a:endParaRPr>
          </a:p>
          <a:p>
            <a:pPr marL="457200" lvl="0" indent="-323850" algn="just" rtl="0">
              <a:lnSpc>
                <a:spcPct val="110000"/>
              </a:lnSpc>
              <a:spcBef>
                <a:spcPts val="0"/>
              </a:spcBef>
              <a:spcAft>
                <a:spcPts val="0"/>
              </a:spcAft>
              <a:buClr>
                <a:schemeClr val="dk2"/>
              </a:buClr>
              <a:buSzPts val="1500"/>
              <a:buChar char="●"/>
            </a:pPr>
            <a:r>
              <a:rPr lang="en" sz="1500" b="0">
                <a:solidFill>
                  <a:schemeClr val="dk2"/>
                </a:solidFill>
              </a:rPr>
              <a:t>Exposure to a wide range of tools and possibilities</a:t>
            </a:r>
            <a:endParaRPr sz="1500" b="0">
              <a:solidFill>
                <a:schemeClr val="dk2"/>
              </a:solidFill>
            </a:endParaRPr>
          </a:p>
          <a:p>
            <a:pPr marL="457200" lvl="0" indent="-323850" algn="just" rtl="0">
              <a:lnSpc>
                <a:spcPct val="110000"/>
              </a:lnSpc>
              <a:spcBef>
                <a:spcPts val="0"/>
              </a:spcBef>
              <a:spcAft>
                <a:spcPts val="0"/>
              </a:spcAft>
              <a:buClr>
                <a:srgbClr val="000000"/>
              </a:buClr>
              <a:buSzPts val="1500"/>
              <a:buChar char="●"/>
            </a:pPr>
            <a:r>
              <a:rPr lang="en" sz="1500" b="0">
                <a:solidFill>
                  <a:srgbClr val="000000"/>
                </a:solidFill>
              </a:rPr>
              <a:t>Socio cultural context and impact of digital media</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 sz="1500" b="0">
                <a:solidFill>
                  <a:srgbClr val="000000"/>
                </a:solidFill>
              </a:rPr>
              <a:t>Exploration of your own interests, philosophy, style &amp; voice</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 sz="1500" b="0">
                <a:solidFill>
                  <a:srgbClr val="000000"/>
                </a:solidFill>
              </a:rPr>
              <a:t>Exploring, practicing &amp; evaluating the use of digital media in industrial, commercial and professional context</a:t>
            </a:r>
            <a:endParaRPr sz="1500" b="0">
              <a:solidFill>
                <a:srgbClr val="000000"/>
              </a:solidFill>
            </a:endParaRPr>
          </a:p>
        </p:txBody>
      </p:sp>
      <p:cxnSp>
        <p:nvCxnSpPr>
          <p:cNvPr id="108" name="Google Shape;108;p1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1"/>
        <p:cNvGrpSpPr/>
        <p:nvPr/>
      </p:nvGrpSpPr>
      <p:grpSpPr>
        <a:xfrm>
          <a:off x="0" y="0"/>
          <a:ext cx="0" cy="0"/>
          <a:chOff x="0" y="0"/>
          <a:chExt cx="0" cy="0"/>
        </a:xfrm>
      </p:grpSpPr>
      <p:sp>
        <p:nvSpPr>
          <p:cNvPr id="492" name="Google Shape;492;p6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Six words</a:t>
            </a:r>
            <a:endParaRPr sz="2000">
              <a:solidFill>
                <a:srgbClr val="000000"/>
              </a:solidFill>
            </a:endParaRPr>
          </a:p>
          <a:p>
            <a:pPr marL="0" lvl="0" indent="0" algn="l" rtl="0">
              <a:spcBef>
                <a:spcPts val="0"/>
              </a:spcBef>
              <a:spcAft>
                <a:spcPts val="0"/>
              </a:spcAft>
              <a:buNone/>
            </a:pPr>
            <a:r>
              <a:rPr lang="en" sz="2000">
                <a:solidFill>
                  <a:srgbClr val="000000"/>
                </a:solidFill>
              </a:rPr>
              <a:t>story</a:t>
            </a:r>
            <a:endParaRPr sz="2000">
              <a:solidFill>
                <a:srgbClr val="000000"/>
              </a:solidFill>
            </a:endParaRPr>
          </a:p>
        </p:txBody>
      </p:sp>
      <p:sp>
        <p:nvSpPr>
          <p:cNvPr id="494" name="Google Shape;494;p6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2800" i="1">
                <a:solidFill>
                  <a:schemeClr val="accent2"/>
                </a:solidFill>
              </a:rPr>
              <a:t>“For sale: baby shoes, never worn.”</a:t>
            </a:r>
            <a:endParaRPr sz="2800" i="1">
              <a:solidFill>
                <a:schemeClr val="accent2"/>
              </a:solidFill>
            </a:endParaRPr>
          </a:p>
          <a:p>
            <a:pPr marL="0" lvl="0" indent="0" algn="just" rtl="0">
              <a:spcBef>
                <a:spcPts val="0"/>
              </a:spcBef>
              <a:spcAft>
                <a:spcPts val="0"/>
              </a:spcAft>
              <a:buNone/>
            </a:pPr>
            <a:endParaRPr sz="2800" i="1">
              <a:solidFill>
                <a:schemeClr val="accent2"/>
              </a:solidFill>
            </a:endParaRPr>
          </a:p>
          <a:p>
            <a:pPr marL="0" lvl="0" indent="0" algn="just" rtl="0">
              <a:spcBef>
                <a:spcPts val="0"/>
              </a:spcBef>
              <a:spcAft>
                <a:spcPts val="0"/>
              </a:spcAft>
              <a:buNone/>
            </a:pPr>
            <a:r>
              <a:rPr lang="en" sz="1500" b="0" i="1">
                <a:solidFill>
                  <a:srgbClr val="000000"/>
                </a:solidFill>
              </a:rPr>
              <a:t>Unknown</a:t>
            </a:r>
            <a:endParaRPr sz="1500" b="0" i="1">
              <a:solidFill>
                <a:srgbClr val="000000"/>
              </a:solidFill>
            </a:endParaRPr>
          </a:p>
          <a:p>
            <a:pPr marL="0" lvl="0" indent="0" algn="just" rtl="0">
              <a:spcBef>
                <a:spcPts val="0"/>
              </a:spcBef>
              <a:spcAft>
                <a:spcPts val="0"/>
              </a:spcAft>
              <a:buNone/>
            </a:pPr>
            <a:r>
              <a:rPr lang="en" sz="1500" b="0" i="1">
                <a:solidFill>
                  <a:srgbClr val="000000"/>
                </a:solidFill>
              </a:rPr>
              <a:t>(sometimes attributed to Hemingway)</a:t>
            </a:r>
            <a:endParaRPr sz="3000">
              <a:solidFill>
                <a:schemeClr val="accent2"/>
              </a:solidFill>
            </a:endParaRPr>
          </a:p>
        </p:txBody>
      </p:sp>
      <p:cxnSp>
        <p:nvCxnSpPr>
          <p:cNvPr id="495" name="Google Shape;495;p6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0"/>
        <p:cNvGrpSpPr/>
        <p:nvPr/>
      </p:nvGrpSpPr>
      <p:grpSpPr>
        <a:xfrm>
          <a:off x="0" y="0"/>
          <a:ext cx="0" cy="0"/>
          <a:chOff x="0" y="0"/>
          <a:chExt cx="0" cy="0"/>
        </a:xfrm>
      </p:grpSpPr>
      <p:sp>
        <p:nvSpPr>
          <p:cNvPr id="501" name="Google Shape;501;p6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Storytelling</a:t>
            </a:r>
            <a:endParaRPr sz="2000">
              <a:solidFill>
                <a:srgbClr val="000000"/>
              </a:solidFill>
            </a:endParaRPr>
          </a:p>
        </p:txBody>
      </p:sp>
      <p:sp>
        <p:nvSpPr>
          <p:cNvPr id="503" name="Google Shape;503;p63"/>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i="1">
                <a:solidFill>
                  <a:schemeClr val="accent2"/>
                </a:solidFill>
              </a:rPr>
              <a:t>Our brain connects dots (facts/incidents) and “creates” more than what actually is...it creates “stories” !</a:t>
            </a:r>
            <a:endParaRPr sz="3000" i="1">
              <a:solidFill>
                <a:schemeClr val="accent2"/>
              </a:solidFill>
            </a:endParaRPr>
          </a:p>
        </p:txBody>
      </p:sp>
      <p:cxnSp>
        <p:nvCxnSpPr>
          <p:cNvPr id="504" name="Google Shape;504;p6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9"/>
        <p:cNvGrpSpPr/>
        <p:nvPr/>
      </p:nvGrpSpPr>
      <p:grpSpPr>
        <a:xfrm>
          <a:off x="0" y="0"/>
          <a:ext cx="0" cy="0"/>
          <a:chOff x="0" y="0"/>
          <a:chExt cx="0" cy="0"/>
        </a:xfrm>
      </p:grpSpPr>
      <p:sp>
        <p:nvSpPr>
          <p:cNvPr id="510" name="Google Shape;510;p6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512" name="Google Shape;512;p6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6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900" b="0">
                <a:solidFill>
                  <a:schemeClr val="dk2"/>
                </a:solidFill>
              </a:rPr>
              <a:t>Christopher Reeve, </a:t>
            </a:r>
            <a:r>
              <a:rPr lang="en" sz="900" b="0">
                <a:solidFill>
                  <a:srgbClr val="000000"/>
                </a:solidFill>
              </a:rPr>
              <a:t>the most popular &amp; beloved Superman…</a:t>
            </a: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r>
              <a:rPr lang="en" sz="900" b="0">
                <a:solidFill>
                  <a:srgbClr val="000000"/>
                </a:solidFill>
              </a:rPr>
              <a:t>..had a horse riding accident..</a:t>
            </a: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r>
              <a:rPr lang="en" sz="900" b="0">
                <a:solidFill>
                  <a:srgbClr val="000000"/>
                </a:solidFill>
              </a:rPr>
              <a:t>..lived &amp; died on life support.</a:t>
            </a: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 sz="700" b="0">
                <a:solidFill>
                  <a:srgbClr val="000000"/>
                </a:solidFill>
              </a:rPr>
              <a:t> </a:t>
            </a:r>
            <a:endParaRPr sz="700" b="0">
              <a:solidFill>
                <a:srgbClr val="000000"/>
              </a:solidFill>
            </a:endParaRPr>
          </a:p>
          <a:p>
            <a:pPr marL="0" marR="0" lvl="0" indent="0" algn="r" rtl="0">
              <a:lnSpc>
                <a:spcPct val="100000"/>
              </a:lnSpc>
              <a:spcBef>
                <a:spcPts val="0"/>
              </a:spcBef>
              <a:spcAft>
                <a:spcPts val="0"/>
              </a:spcAft>
              <a:buNone/>
            </a:pPr>
            <a:r>
              <a:rPr lang="en" sz="700" b="0">
                <a:solidFill>
                  <a:srgbClr val="000000"/>
                </a:solidFill>
                <a:uFill>
                  <a:noFill/>
                </a:uFill>
                <a:hlinkClick r:id="rId3">
                  <a:extLst>
                    <a:ext uri="{A12FA001-AC4F-418D-AE19-62706E023703}">
                      <ahyp:hlinkClr xmlns:ahyp="http://schemas.microsoft.com/office/drawing/2018/hyperlinkcolor" val="tx"/>
                    </a:ext>
                  </a:extLst>
                </a:hlinkClick>
              </a:rPr>
              <a:t>https://www.biography.com/news/christopher-reeve-horseback-riding-accident</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p:txBody>
      </p:sp>
      <p:pic>
        <p:nvPicPr>
          <p:cNvPr id="514" name="Google Shape;514;p64"/>
          <p:cNvPicPr preferRelativeResize="0"/>
          <p:nvPr/>
        </p:nvPicPr>
        <p:blipFill rotWithShape="1">
          <a:blip r:embed="rId4">
            <a:alphaModFix/>
          </a:blip>
          <a:srcRect t="5282" b="36213"/>
          <a:stretch/>
        </p:blipFill>
        <p:spPr>
          <a:xfrm>
            <a:off x="2551100" y="267000"/>
            <a:ext cx="6353902" cy="4609502"/>
          </a:xfrm>
          <a:prstGeom prst="rect">
            <a:avLst/>
          </a:prstGeom>
          <a:noFill/>
          <a:ln>
            <a:noFill/>
          </a:ln>
        </p:spPr>
      </p:pic>
      <p:pic>
        <p:nvPicPr>
          <p:cNvPr id="515" name="Google Shape;515;p64"/>
          <p:cNvPicPr preferRelativeResize="0"/>
          <p:nvPr/>
        </p:nvPicPr>
        <p:blipFill rotWithShape="1">
          <a:blip r:embed="rId5">
            <a:alphaModFix/>
          </a:blip>
          <a:srcRect l="3558" r="18903"/>
          <a:stretch/>
        </p:blipFill>
        <p:spPr>
          <a:xfrm>
            <a:off x="2551100" y="267000"/>
            <a:ext cx="6353901" cy="4609502"/>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10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9"/>
        <p:cNvGrpSpPr/>
        <p:nvPr/>
      </p:nvGrpSpPr>
      <p:grpSpPr>
        <a:xfrm>
          <a:off x="0" y="0"/>
          <a:ext cx="0" cy="0"/>
          <a:chOff x="0" y="0"/>
          <a:chExt cx="0" cy="0"/>
        </a:xfrm>
      </p:grpSpPr>
      <p:sp>
        <p:nvSpPr>
          <p:cNvPr id="520" name="Google Shape;520;p6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522" name="Google Shape;522;p6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23" name="Google Shape;523;p6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900" b="0">
                <a:solidFill>
                  <a:schemeClr val="dk2"/>
                </a:solidFill>
              </a:rPr>
              <a:t>Robin Williams..</a:t>
            </a:r>
            <a:endParaRPr sz="900" b="0">
              <a:solidFill>
                <a:schemeClr val="dk2"/>
              </a:solidFill>
            </a:endParaRPr>
          </a:p>
          <a:p>
            <a:pPr marL="0" lvl="0" indent="0" algn="r" rtl="0">
              <a:spcBef>
                <a:spcPts val="0"/>
              </a:spcBef>
              <a:spcAft>
                <a:spcPts val="0"/>
              </a:spcAft>
              <a:buNone/>
            </a:pPr>
            <a:endParaRPr sz="900" b="0">
              <a:solidFill>
                <a:schemeClr val="dk2"/>
              </a:solidFill>
            </a:endParaRPr>
          </a:p>
          <a:p>
            <a:pPr marL="0" lvl="0" indent="0" algn="r" rtl="0">
              <a:spcBef>
                <a:spcPts val="0"/>
              </a:spcBef>
              <a:spcAft>
                <a:spcPts val="0"/>
              </a:spcAft>
              <a:buNone/>
            </a:pPr>
            <a:r>
              <a:rPr lang="en" sz="900" b="0">
                <a:solidFill>
                  <a:schemeClr val="dk2"/>
                </a:solidFill>
              </a:rPr>
              <a:t>..the iconic comic actor..</a:t>
            </a:r>
            <a:endParaRPr sz="900" b="0">
              <a:solidFill>
                <a:schemeClr val="dk2"/>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r>
              <a:rPr lang="en" sz="900" b="0">
                <a:solidFill>
                  <a:srgbClr val="000000"/>
                </a:solidFill>
              </a:rPr>
              <a:t>..commits suicide.</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p:txBody>
      </p:sp>
      <p:pic>
        <p:nvPicPr>
          <p:cNvPr id="524" name="Google Shape;524;p65"/>
          <p:cNvPicPr preferRelativeResize="0"/>
          <p:nvPr/>
        </p:nvPicPr>
        <p:blipFill rotWithShape="1">
          <a:blip r:embed="rId3">
            <a:alphaModFix/>
          </a:blip>
          <a:srcRect l="6926" r="6918"/>
          <a:stretch/>
        </p:blipFill>
        <p:spPr>
          <a:xfrm>
            <a:off x="2551100" y="267000"/>
            <a:ext cx="6353903" cy="4609502"/>
          </a:xfrm>
          <a:prstGeom prst="rect">
            <a:avLst/>
          </a:prstGeom>
          <a:noFill/>
          <a:ln>
            <a:noFill/>
          </a:ln>
        </p:spPr>
      </p:pic>
      <p:pic>
        <p:nvPicPr>
          <p:cNvPr id="525" name="Google Shape;525;p65"/>
          <p:cNvPicPr preferRelativeResize="0"/>
          <p:nvPr/>
        </p:nvPicPr>
        <p:blipFill rotWithShape="1">
          <a:blip r:embed="rId4">
            <a:alphaModFix/>
          </a:blip>
          <a:srcRect t="3830" b="23621"/>
          <a:stretch/>
        </p:blipFill>
        <p:spPr>
          <a:xfrm>
            <a:off x="2551100" y="267000"/>
            <a:ext cx="6353902" cy="4609502"/>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Effect transition="in" filter="fade">
                                      <p:cBhvr>
                                        <p:cTn id="7" dur="1000"/>
                                        <p:tgtEl>
                                          <p:spTgt spid="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6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532" name="Google Shape;532;p6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33" name="Google Shape;533;p6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900" b="0">
                <a:solidFill>
                  <a:schemeClr val="dk2"/>
                </a:solidFill>
              </a:rPr>
              <a:t>Jack Ma failed to land a job after applying to them 30 times! </a:t>
            </a:r>
            <a:endParaRPr sz="900" b="0">
              <a:solidFill>
                <a:schemeClr val="dk2"/>
              </a:solidFill>
            </a:endParaRPr>
          </a:p>
          <a:p>
            <a:pPr marL="0" marR="0" lvl="0" indent="0" algn="r" rtl="0">
              <a:lnSpc>
                <a:spcPct val="100000"/>
              </a:lnSpc>
              <a:spcBef>
                <a:spcPts val="0"/>
              </a:spcBef>
              <a:spcAft>
                <a:spcPts val="0"/>
              </a:spcAft>
              <a:buNone/>
            </a:pPr>
            <a:endParaRPr sz="900" b="0">
              <a:solidFill>
                <a:schemeClr val="dk2"/>
              </a:solidFill>
            </a:endParaRPr>
          </a:p>
          <a:p>
            <a:pPr marL="0" marR="0" lvl="0" indent="0" algn="r" rtl="0">
              <a:lnSpc>
                <a:spcPct val="100000"/>
              </a:lnSpc>
              <a:spcBef>
                <a:spcPts val="0"/>
              </a:spcBef>
              <a:spcAft>
                <a:spcPts val="0"/>
              </a:spcAft>
              <a:buNone/>
            </a:pPr>
            <a:r>
              <a:rPr lang="en" sz="900" b="0">
                <a:solidFill>
                  <a:schemeClr val="dk2"/>
                </a:solidFill>
              </a:rPr>
              <a:t>He recollects in </a:t>
            </a:r>
            <a:r>
              <a:rPr lang="en" sz="900" b="0">
                <a:solidFill>
                  <a:schemeClr val="dk2"/>
                </a:solidFill>
                <a:uFill>
                  <a:noFill/>
                </a:uFill>
                <a:hlinkClick r:id="rId3">
                  <a:extLst>
                    <a:ext uri="{A12FA001-AC4F-418D-AE19-62706E023703}">
                      <ahyp:hlinkClr xmlns:ahyp="http://schemas.microsoft.com/office/drawing/2018/hyperlinkcolor" val="tx"/>
                    </a:ext>
                  </a:extLst>
                </a:hlinkClick>
              </a:rPr>
              <a:t>his interview</a:t>
            </a:r>
            <a:r>
              <a:rPr lang="en" sz="900" b="0">
                <a:solidFill>
                  <a:schemeClr val="dk2"/>
                </a:solidFill>
              </a:rPr>
              <a:t>, “When KFC came to China, 24 people went for the job.  Twenty-three people were accepted.  I was the only guy who wasn’t.” </a:t>
            </a:r>
            <a:endParaRPr sz="900" b="0">
              <a:solidFill>
                <a:schemeClr val="dk2"/>
              </a:solidFill>
            </a:endParaRPr>
          </a:p>
          <a:p>
            <a:pPr marL="0" marR="0" lvl="0" indent="0" algn="r" rtl="0">
              <a:lnSpc>
                <a:spcPct val="100000"/>
              </a:lnSpc>
              <a:spcBef>
                <a:spcPts val="0"/>
              </a:spcBef>
              <a:spcAft>
                <a:spcPts val="0"/>
              </a:spcAft>
              <a:buNone/>
            </a:pPr>
            <a:endParaRPr sz="900" b="0">
              <a:solidFill>
                <a:schemeClr val="dk2"/>
              </a:solidFill>
            </a:endParaRPr>
          </a:p>
          <a:p>
            <a:pPr marL="0" marR="0" lvl="0" indent="0" algn="r" rtl="0">
              <a:lnSpc>
                <a:spcPct val="100000"/>
              </a:lnSpc>
              <a:spcBef>
                <a:spcPts val="0"/>
              </a:spcBef>
              <a:spcAft>
                <a:spcPts val="0"/>
              </a:spcAft>
              <a:buNone/>
            </a:pPr>
            <a:r>
              <a:rPr lang="en" sz="900" b="0">
                <a:solidFill>
                  <a:schemeClr val="dk2"/>
                </a:solidFill>
              </a:rPr>
              <a:t>He is now officially the richest man in China with an estimated net worth of $25 Billion, on the back of the recent world record $150 Billion IPO filing of his company. </a:t>
            </a:r>
            <a:endParaRPr sz="900" b="0">
              <a:solidFill>
                <a:schemeClr val="dk2"/>
              </a:solidFill>
            </a:endParaRPr>
          </a:p>
          <a:p>
            <a:pPr marL="0" marR="0" lvl="0" indent="0" algn="r" rtl="0">
              <a:lnSpc>
                <a:spcPct val="100000"/>
              </a:lnSpc>
              <a:spcBef>
                <a:spcPts val="0"/>
              </a:spcBef>
              <a:spcAft>
                <a:spcPts val="0"/>
              </a:spcAft>
              <a:buNone/>
            </a:pPr>
            <a:endParaRPr sz="700" b="0">
              <a:solidFill>
                <a:srgbClr val="000000"/>
              </a:solidFill>
            </a:endParaRPr>
          </a:p>
        </p:txBody>
      </p:sp>
      <p:pic>
        <p:nvPicPr>
          <p:cNvPr id="534" name="Google Shape;534;p66"/>
          <p:cNvPicPr preferRelativeResize="0"/>
          <p:nvPr/>
        </p:nvPicPr>
        <p:blipFill rotWithShape="1">
          <a:blip r:embed="rId4">
            <a:alphaModFix/>
          </a:blip>
          <a:srcRect l="3874" r="3865"/>
          <a:stretch/>
        </p:blipFill>
        <p:spPr>
          <a:xfrm>
            <a:off x="2551100" y="267000"/>
            <a:ext cx="6353900" cy="4609502"/>
          </a:xfrm>
          <a:prstGeom prst="rect">
            <a:avLst/>
          </a:prstGeom>
          <a:noFill/>
          <a:ln>
            <a:noFill/>
          </a:ln>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8"/>
        <p:cNvGrpSpPr/>
        <p:nvPr/>
      </p:nvGrpSpPr>
      <p:grpSpPr>
        <a:xfrm>
          <a:off x="0" y="0"/>
          <a:ext cx="0" cy="0"/>
          <a:chOff x="0" y="0"/>
          <a:chExt cx="0" cy="0"/>
        </a:xfrm>
      </p:grpSpPr>
      <p:sp>
        <p:nvSpPr>
          <p:cNvPr id="539" name="Google Shape;539;p67"/>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rPr>
              <a:t>Your</a:t>
            </a:r>
            <a:endParaRPr sz="2000">
              <a:solidFill>
                <a:srgbClr val="FFFFFF"/>
              </a:solidFill>
            </a:endParaRPr>
          </a:p>
          <a:p>
            <a:pPr marL="0" lvl="0" indent="0" algn="l" rtl="0">
              <a:spcBef>
                <a:spcPts val="0"/>
              </a:spcBef>
              <a:spcAft>
                <a:spcPts val="0"/>
              </a:spcAft>
              <a:buNone/>
            </a:pPr>
            <a:r>
              <a:rPr lang="en" sz="2000">
                <a:solidFill>
                  <a:srgbClr val="FFFFFF"/>
                </a:solidFill>
              </a:rPr>
              <a:t>Turn.</a:t>
            </a:r>
            <a:endParaRPr sz="2000">
              <a:solidFill>
                <a:srgbClr val="FFFFFF"/>
              </a:solidFill>
            </a:endParaRPr>
          </a:p>
        </p:txBody>
      </p:sp>
      <p:sp>
        <p:nvSpPr>
          <p:cNvPr id="541" name="Google Shape;541;p6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i="1">
                <a:solidFill>
                  <a:srgbClr val="000000"/>
                </a:solidFill>
              </a:rPr>
              <a:t>A Movie I remember for it’s </a:t>
            </a:r>
            <a:r>
              <a:rPr lang="en" sz="2500" i="1">
                <a:solidFill>
                  <a:schemeClr val="accent2"/>
                </a:solidFill>
              </a:rPr>
              <a:t>Story</a:t>
            </a:r>
            <a:r>
              <a:rPr lang="en" sz="2500" i="1">
                <a:solidFill>
                  <a:srgbClr val="000000"/>
                </a:solidFill>
              </a:rPr>
              <a:t>, &amp; why?</a:t>
            </a:r>
            <a:endParaRPr sz="2500" i="1">
              <a:solidFill>
                <a:srgbClr val="000000"/>
              </a:solidFill>
            </a:endParaRPr>
          </a:p>
          <a:p>
            <a:pPr marL="0" marR="0" lvl="0" indent="0" algn="l" rtl="0">
              <a:lnSpc>
                <a:spcPct val="100000"/>
              </a:lnSpc>
              <a:spcBef>
                <a:spcPts val="0"/>
              </a:spcBef>
              <a:spcAft>
                <a:spcPts val="0"/>
              </a:spcAft>
              <a:buNone/>
            </a:pPr>
            <a:endParaRPr sz="2500" i="1">
              <a:solidFill>
                <a:srgbClr val="000000"/>
              </a:solidFill>
            </a:endParaRPr>
          </a:p>
          <a:p>
            <a:pPr marL="0" marR="0" lvl="0" indent="0" algn="l" rtl="0">
              <a:lnSpc>
                <a:spcPct val="100000"/>
              </a:lnSpc>
              <a:spcBef>
                <a:spcPts val="0"/>
              </a:spcBef>
              <a:spcAft>
                <a:spcPts val="0"/>
              </a:spcAft>
              <a:buNone/>
            </a:pPr>
            <a:r>
              <a:rPr lang="en" sz="2500" i="1">
                <a:solidFill>
                  <a:srgbClr val="000000"/>
                </a:solidFill>
              </a:rPr>
              <a:t>A Historic event </a:t>
            </a:r>
            <a:r>
              <a:rPr lang="en" sz="2500" i="1">
                <a:solidFill>
                  <a:schemeClr val="accent2"/>
                </a:solidFill>
              </a:rPr>
              <a:t>Story</a:t>
            </a:r>
            <a:r>
              <a:rPr lang="en" sz="2500" i="1">
                <a:solidFill>
                  <a:srgbClr val="000000"/>
                </a:solidFill>
              </a:rPr>
              <a:t> I remember, &amp; why?</a:t>
            </a:r>
            <a:endParaRPr sz="2500" i="1">
              <a:solidFill>
                <a:srgbClr val="000000"/>
              </a:solidFill>
            </a:endParaRPr>
          </a:p>
          <a:p>
            <a:pPr marL="0" marR="0" lvl="0" indent="0" algn="l" rtl="0">
              <a:lnSpc>
                <a:spcPct val="100000"/>
              </a:lnSpc>
              <a:spcBef>
                <a:spcPts val="0"/>
              </a:spcBef>
              <a:spcAft>
                <a:spcPts val="0"/>
              </a:spcAft>
              <a:buNone/>
            </a:pPr>
            <a:endParaRPr sz="2500" i="1">
              <a:solidFill>
                <a:srgbClr val="000000"/>
              </a:solidFill>
            </a:endParaRPr>
          </a:p>
          <a:p>
            <a:pPr marL="0" marR="0" lvl="0" indent="0" algn="l" rtl="0">
              <a:lnSpc>
                <a:spcPct val="100000"/>
              </a:lnSpc>
              <a:spcBef>
                <a:spcPts val="0"/>
              </a:spcBef>
              <a:spcAft>
                <a:spcPts val="0"/>
              </a:spcAft>
              <a:buNone/>
            </a:pPr>
            <a:r>
              <a:rPr lang="en" sz="2500" i="1">
                <a:solidFill>
                  <a:srgbClr val="000000"/>
                </a:solidFill>
              </a:rPr>
              <a:t>A recent Social Media </a:t>
            </a:r>
            <a:r>
              <a:rPr lang="en" sz="2500" i="1">
                <a:solidFill>
                  <a:schemeClr val="accent2"/>
                </a:solidFill>
              </a:rPr>
              <a:t>Story</a:t>
            </a:r>
            <a:r>
              <a:rPr lang="en" sz="2500" i="1">
                <a:solidFill>
                  <a:srgbClr val="000000"/>
                </a:solidFill>
              </a:rPr>
              <a:t> I remember, &amp; why?</a:t>
            </a:r>
            <a:endParaRPr sz="2500" i="1">
              <a:solidFill>
                <a:srgbClr val="000000"/>
              </a:solidFill>
            </a:endParaRPr>
          </a:p>
        </p:txBody>
      </p:sp>
      <p:cxnSp>
        <p:nvCxnSpPr>
          <p:cNvPr id="542" name="Google Shape;542;p6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7"/>
        <p:cNvGrpSpPr/>
        <p:nvPr/>
      </p:nvGrpSpPr>
      <p:grpSpPr>
        <a:xfrm>
          <a:off x="0" y="0"/>
          <a:ext cx="0" cy="0"/>
          <a:chOff x="0" y="0"/>
          <a:chExt cx="0" cy="0"/>
        </a:xfrm>
      </p:grpSpPr>
      <p:sp>
        <p:nvSpPr>
          <p:cNvPr id="548" name="Google Shape;548;p68"/>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rPr>
              <a:t>Your</a:t>
            </a:r>
            <a:endParaRPr sz="2000">
              <a:solidFill>
                <a:srgbClr val="FFFFFF"/>
              </a:solidFill>
            </a:endParaRPr>
          </a:p>
          <a:p>
            <a:pPr marL="0" lvl="0" indent="0" algn="l" rtl="0">
              <a:spcBef>
                <a:spcPts val="0"/>
              </a:spcBef>
              <a:spcAft>
                <a:spcPts val="0"/>
              </a:spcAft>
              <a:buNone/>
            </a:pPr>
            <a:r>
              <a:rPr lang="en" sz="2000">
                <a:solidFill>
                  <a:srgbClr val="FFFFFF"/>
                </a:solidFill>
              </a:rPr>
              <a:t>Turn.</a:t>
            </a:r>
            <a:endParaRPr sz="2000">
              <a:solidFill>
                <a:srgbClr val="FFFFFF"/>
              </a:solidFill>
            </a:endParaRPr>
          </a:p>
        </p:txBody>
      </p:sp>
      <p:sp>
        <p:nvSpPr>
          <p:cNvPr id="550" name="Google Shape;550;p6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i="1">
                <a:solidFill>
                  <a:srgbClr val="000000"/>
                </a:solidFill>
              </a:rPr>
              <a:t>With an example, reflect on the</a:t>
            </a:r>
            <a:r>
              <a:rPr lang="en" sz="2500" i="1">
                <a:solidFill>
                  <a:schemeClr val="accent2"/>
                </a:solidFill>
              </a:rPr>
              <a:t> Stories </a:t>
            </a:r>
            <a:r>
              <a:rPr lang="en" sz="2500" i="1">
                <a:solidFill>
                  <a:srgbClr val="000000"/>
                </a:solidFill>
              </a:rPr>
              <a:t>amongst us, &amp; how they affect </a:t>
            </a:r>
            <a:r>
              <a:rPr lang="en" sz="2000" i="1">
                <a:solidFill>
                  <a:srgbClr val="999999"/>
                </a:solidFill>
              </a:rPr>
              <a:t>(guide, inform, inspire, teach, warn, move, entice, mislead)</a:t>
            </a:r>
            <a:r>
              <a:rPr lang="en" sz="2500" i="1">
                <a:solidFill>
                  <a:srgbClr val="000000"/>
                </a:solidFill>
              </a:rPr>
              <a:t> us?</a:t>
            </a:r>
            <a:endParaRPr sz="2000" i="1">
              <a:solidFill>
                <a:srgbClr val="999999"/>
              </a:solidFill>
            </a:endParaRPr>
          </a:p>
        </p:txBody>
      </p:sp>
      <p:cxnSp>
        <p:nvCxnSpPr>
          <p:cNvPr id="551" name="Google Shape;551;p6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sp>
        <p:nvSpPr>
          <p:cNvPr id="557" name="Google Shape;557;p69"/>
          <p:cNvSpPr/>
          <p:nvPr/>
        </p:nvSpPr>
        <p:spPr>
          <a:xfrm>
            <a:off x="16550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9"/>
          <p:cNvSpPr txBox="1">
            <a:spLocks noGrp="1"/>
          </p:cNvSpPr>
          <p:nvPr>
            <p:ph type="ctrTitle"/>
          </p:nvPr>
        </p:nvSpPr>
        <p:spPr>
          <a:xfrm>
            <a:off x="2324925" y="2176950"/>
            <a:ext cx="6162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Patterns in Stories</a:t>
            </a:r>
            <a:endParaRPr sz="360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3"/>
        <p:cNvGrpSpPr/>
        <p:nvPr/>
      </p:nvGrpSpPr>
      <p:grpSpPr>
        <a:xfrm>
          <a:off x="0" y="0"/>
          <a:ext cx="0" cy="0"/>
          <a:chOff x="0" y="0"/>
          <a:chExt cx="0" cy="0"/>
        </a:xfrm>
      </p:grpSpPr>
      <p:pic>
        <p:nvPicPr>
          <p:cNvPr id="564" name="Google Shape;564;p70"/>
          <p:cNvPicPr preferRelativeResize="0"/>
          <p:nvPr/>
        </p:nvPicPr>
        <p:blipFill rotWithShape="1">
          <a:blip r:embed="rId3">
            <a:alphaModFix/>
          </a:blip>
          <a:srcRect l="22462"/>
          <a:stretch/>
        </p:blipFill>
        <p:spPr>
          <a:xfrm>
            <a:off x="2551100" y="267000"/>
            <a:ext cx="6353898" cy="4609499"/>
          </a:xfrm>
          <a:prstGeom prst="rect">
            <a:avLst/>
          </a:prstGeom>
          <a:noFill/>
          <a:ln>
            <a:noFill/>
          </a:ln>
        </p:spPr>
      </p:pic>
      <p:sp>
        <p:nvSpPr>
          <p:cNvPr id="565" name="Google Shape;565;p7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Joseph</a:t>
            </a:r>
            <a:endParaRPr sz="2000">
              <a:solidFill>
                <a:srgbClr val="000000"/>
              </a:solidFill>
            </a:endParaRPr>
          </a:p>
          <a:p>
            <a:pPr marL="0" lvl="0" indent="0" algn="l" rtl="0">
              <a:spcBef>
                <a:spcPts val="0"/>
              </a:spcBef>
              <a:spcAft>
                <a:spcPts val="0"/>
              </a:spcAft>
              <a:buNone/>
            </a:pPr>
            <a:r>
              <a:rPr lang="en" sz="2000">
                <a:solidFill>
                  <a:srgbClr val="000000"/>
                </a:solidFill>
              </a:rPr>
              <a:t>Campbell</a:t>
            </a:r>
            <a:endParaRPr sz="2000">
              <a:solidFill>
                <a:srgbClr val="000000"/>
              </a:solidFill>
            </a:endParaRPr>
          </a:p>
        </p:txBody>
      </p:sp>
      <p:cxnSp>
        <p:nvCxnSpPr>
          <p:cNvPr id="567" name="Google Shape;567;p7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68" name="Google Shape;568;p70"/>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b="0">
                <a:solidFill>
                  <a:srgbClr val="000000"/>
                </a:solidFill>
              </a:rPr>
              <a:t>The Hero with a Thousand Faces</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marR="0" lvl="0" indent="0" algn="r" rtl="0">
              <a:lnSpc>
                <a:spcPct val="100000"/>
              </a:lnSpc>
              <a:spcBef>
                <a:spcPts val="0"/>
              </a:spcBef>
              <a:spcAft>
                <a:spcPts val="0"/>
              </a:spcAft>
              <a:buNone/>
            </a:pPr>
            <a:r>
              <a:rPr lang="en" sz="1500" b="0">
                <a:solidFill>
                  <a:srgbClr val="000000"/>
                </a:solidFill>
              </a:rPr>
              <a:t>‘Monomyth’ - a theory that suggests that all mythical narratives exist as variants of a theme.</a:t>
            </a:r>
            <a:endParaRPr sz="1500" b="0">
              <a:solidFill>
                <a:srgbClr val="000000"/>
              </a:solidFill>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2"/>
        <p:cNvGrpSpPr/>
        <p:nvPr/>
      </p:nvGrpSpPr>
      <p:grpSpPr>
        <a:xfrm>
          <a:off x="0" y="0"/>
          <a:ext cx="0" cy="0"/>
          <a:chOff x="0" y="0"/>
          <a:chExt cx="0" cy="0"/>
        </a:xfrm>
      </p:grpSpPr>
      <p:pic>
        <p:nvPicPr>
          <p:cNvPr id="573" name="Google Shape;573;p71" descr="View full lesson: http://ed.ted.com/lessons/what-makes-a-hero-matthew-winkler&#10;&#10;What trials unite not only Harry Potter or Frodo Baggins but many of literature's most interesting heroes? And what do ordinary people have in common with these literary heroes? Matthew Winkler takes us step-by-step through the crucial events that make or break a hero.&#10;&#10;Lesson by Matthew Winkler, animation by Kirill Yeretsky." title="What makes a hero? - Matthew Winkler">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sp>
        <p:nvSpPr>
          <p:cNvPr id="114" name="Google Shape;114;p1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000000"/>
                </a:solidFill>
              </a:rPr>
              <a:t>Assessment 1</a:t>
            </a:r>
            <a:endParaRPr sz="1900">
              <a:solidFill>
                <a:srgbClr val="000000"/>
              </a:solidFill>
            </a:endParaRPr>
          </a:p>
          <a:p>
            <a:pPr marL="0" lvl="0" indent="0" algn="l" rtl="0">
              <a:spcBef>
                <a:spcPts val="0"/>
              </a:spcBef>
              <a:spcAft>
                <a:spcPts val="0"/>
              </a:spcAft>
              <a:buNone/>
            </a:pPr>
            <a:r>
              <a:rPr lang="en" sz="1900">
                <a:solidFill>
                  <a:srgbClr val="000000"/>
                </a:solidFill>
              </a:rPr>
              <a:t>30%</a:t>
            </a:r>
            <a:endParaRPr sz="1900">
              <a:solidFill>
                <a:srgbClr val="000000"/>
              </a:solidFill>
            </a:endParaRPr>
          </a:p>
          <a:p>
            <a:pPr marL="0" lvl="0" indent="0" algn="l" rtl="0">
              <a:spcBef>
                <a:spcPts val="0"/>
              </a:spcBef>
              <a:spcAft>
                <a:spcPts val="0"/>
              </a:spcAft>
              <a:buNone/>
            </a:pPr>
            <a:r>
              <a:rPr lang="en" sz="1900">
                <a:solidFill>
                  <a:srgbClr val="000000"/>
                </a:solidFill>
              </a:rPr>
              <a:t>Non Linear Story</a:t>
            </a:r>
            <a:endParaRPr sz="19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 sz="1000">
                <a:solidFill>
                  <a:srgbClr val="980000"/>
                </a:solidFill>
              </a:rPr>
              <a:t>Few great precedents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 sz="700" b="0" u="sng">
                <a:solidFill>
                  <a:schemeClr val="hlink"/>
                </a:solidFill>
                <a:hlinkClick r:id="rId3"/>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4"/>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5"/>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 sz="700" b="0" u="sng">
                <a:solidFill>
                  <a:schemeClr val="hlink"/>
                </a:solidFill>
                <a:hlinkClick r:id="rId6"/>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
        <p:nvSpPr>
          <p:cNvPr id="116" name="Google Shape;116;p18"/>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 sz="1500" b="0">
                <a:solidFill>
                  <a:srgbClr val="000000"/>
                </a:solidFill>
              </a:rPr>
              <a:t>An interactive adaptation of a given narrative, developed in </a:t>
            </a:r>
            <a:r>
              <a:rPr lang="en" sz="1500" b="0" u="sng">
                <a:solidFill>
                  <a:srgbClr val="000000"/>
                </a:solidFill>
                <a:hlinkClick r:id="rId7">
                  <a:extLst>
                    <a:ext uri="{A12FA001-AC4F-418D-AE19-62706E023703}">
                      <ahyp:hlinkClr xmlns:ahyp="http://schemas.microsoft.com/office/drawing/2018/hyperlinkcolor" val="tx"/>
                    </a:ext>
                  </a:extLst>
                </a:hlinkClick>
              </a:rPr>
              <a:t>Twine</a:t>
            </a:r>
            <a:r>
              <a:rPr lang="en" sz="1500" b="0">
                <a:solidFill>
                  <a:srgbClr val="000000"/>
                </a:solidFill>
              </a:rPr>
              <a:t>.</a:t>
            </a:r>
            <a:endParaRPr sz="1500" b="0">
              <a:solidFill>
                <a:srgbClr val="000000"/>
              </a:solidFill>
            </a:endParaRPr>
          </a:p>
          <a:p>
            <a:pPr marL="0" lvl="0" indent="0" algn="just" rtl="0">
              <a:lnSpc>
                <a:spcPct val="110000"/>
              </a:lnSpc>
              <a:spcBef>
                <a:spcPts val="1800"/>
              </a:spcBef>
              <a:spcAft>
                <a:spcPts val="0"/>
              </a:spcAft>
              <a:buNone/>
            </a:pPr>
            <a:r>
              <a:rPr lang="en" sz="1500" b="0">
                <a:solidFill>
                  <a:srgbClr val="000000"/>
                </a:solidFill>
              </a:rPr>
              <a:t>Your task is to create an interactive, non-linear story based on a given narrative. Your project must contain text, images and hyperlinking and be compiled using the online storytelling platform, Twine.</a:t>
            </a:r>
            <a:endParaRPr sz="1500" b="0">
              <a:solidFill>
                <a:srgbClr val="000000"/>
              </a:solidFill>
            </a:endParaRPr>
          </a:p>
          <a:p>
            <a:pPr marL="0" lvl="0" indent="0" algn="just" rtl="0">
              <a:lnSpc>
                <a:spcPct val="110000"/>
              </a:lnSpc>
              <a:spcBef>
                <a:spcPts val="1800"/>
              </a:spcBef>
              <a:spcAft>
                <a:spcPts val="0"/>
              </a:spcAft>
              <a:buNone/>
            </a:pPr>
            <a:r>
              <a:rPr lang="en" sz="1500" b="0">
                <a:solidFill>
                  <a:srgbClr val="000000"/>
                </a:solidFill>
              </a:rPr>
              <a:t>The interactive story must take, as its starting point, one of the following fairy tales:</a:t>
            </a:r>
            <a:endParaRPr sz="1500" b="0">
              <a:solidFill>
                <a:srgbClr val="000000"/>
              </a:solidFill>
            </a:endParaRPr>
          </a:p>
          <a:p>
            <a:pPr marL="457200" lvl="0" indent="-323850" algn="just" rtl="0">
              <a:lnSpc>
                <a:spcPct val="110000"/>
              </a:lnSpc>
              <a:spcBef>
                <a:spcPts val="1800"/>
              </a:spcBef>
              <a:spcAft>
                <a:spcPts val="0"/>
              </a:spcAft>
              <a:buClr>
                <a:srgbClr val="000000"/>
              </a:buClr>
              <a:buSzPts val="1500"/>
              <a:buFont typeface="Raleway"/>
              <a:buChar char="●"/>
            </a:pPr>
            <a:r>
              <a:rPr lang="en" sz="1500" b="0">
                <a:solidFill>
                  <a:srgbClr val="000000"/>
                </a:solidFill>
              </a:rPr>
              <a:t>The Three Little Pigs</a:t>
            </a:r>
            <a:endParaRPr sz="1500" b="0">
              <a:solidFill>
                <a:srgbClr val="000000"/>
              </a:solidFill>
            </a:endParaRPr>
          </a:p>
          <a:p>
            <a:pPr marL="457200" lvl="0" indent="-323850" algn="just" rtl="0">
              <a:lnSpc>
                <a:spcPct val="110000"/>
              </a:lnSpc>
              <a:spcBef>
                <a:spcPts val="0"/>
              </a:spcBef>
              <a:spcAft>
                <a:spcPts val="0"/>
              </a:spcAft>
              <a:buClr>
                <a:srgbClr val="000000"/>
              </a:buClr>
              <a:buSzPts val="1500"/>
              <a:buFont typeface="Raleway"/>
              <a:buChar char="●"/>
            </a:pPr>
            <a:r>
              <a:rPr lang="en" sz="1500" b="0">
                <a:solidFill>
                  <a:srgbClr val="000000"/>
                </a:solidFill>
              </a:rPr>
              <a:t>Jack and the Beanstalk</a:t>
            </a:r>
            <a:endParaRPr sz="1500" b="0">
              <a:solidFill>
                <a:srgbClr val="000000"/>
              </a:solidFill>
            </a:endParaRPr>
          </a:p>
          <a:p>
            <a:pPr marL="457200" lvl="0" indent="-323850" algn="just" rtl="0">
              <a:lnSpc>
                <a:spcPct val="110000"/>
              </a:lnSpc>
              <a:spcBef>
                <a:spcPts val="0"/>
              </a:spcBef>
              <a:spcAft>
                <a:spcPts val="0"/>
              </a:spcAft>
              <a:buClr>
                <a:srgbClr val="000000"/>
              </a:buClr>
              <a:buSzPts val="1500"/>
              <a:buFont typeface="Raleway"/>
              <a:buChar char="●"/>
            </a:pPr>
            <a:r>
              <a:rPr lang="en" sz="1500" b="0">
                <a:solidFill>
                  <a:srgbClr val="000000"/>
                </a:solidFill>
              </a:rPr>
              <a:t>Little Red Riding Hood</a:t>
            </a:r>
            <a:endParaRPr sz="1500" b="0">
              <a:solidFill>
                <a:srgbClr val="000000"/>
              </a:solidFill>
            </a:endParaRPr>
          </a:p>
          <a:p>
            <a:pPr marL="457200" lvl="0" indent="-323850" algn="just" rtl="0">
              <a:lnSpc>
                <a:spcPct val="110000"/>
              </a:lnSpc>
              <a:spcBef>
                <a:spcPts val="0"/>
              </a:spcBef>
              <a:spcAft>
                <a:spcPts val="0"/>
              </a:spcAft>
              <a:buClr>
                <a:srgbClr val="000000"/>
              </a:buClr>
              <a:buSzPts val="1500"/>
              <a:buFont typeface="Raleway"/>
              <a:buChar char="●"/>
            </a:pPr>
            <a:r>
              <a:rPr lang="en" sz="1500" b="0">
                <a:solidFill>
                  <a:srgbClr val="000000"/>
                </a:solidFill>
              </a:rPr>
              <a:t>Goldilocks and the Three Bears</a:t>
            </a:r>
            <a:endParaRPr sz="1500" b="0">
              <a:solidFill>
                <a:srgbClr val="000000"/>
              </a:solidFill>
            </a:endParaRPr>
          </a:p>
          <a:p>
            <a:pPr marL="0" lvl="0" indent="0" algn="just" rtl="0">
              <a:spcBef>
                <a:spcPts val="400"/>
              </a:spcBef>
              <a:spcAft>
                <a:spcPts val="0"/>
              </a:spcAft>
              <a:buNone/>
            </a:pPr>
            <a:endParaRPr sz="1500" b="0">
              <a:solidFill>
                <a:srgbClr val="000000"/>
              </a:solidFill>
            </a:endParaRPr>
          </a:p>
        </p:txBody>
      </p:sp>
      <p:cxnSp>
        <p:nvCxnSpPr>
          <p:cNvPr id="117" name="Google Shape;117;p1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7"/>
        <p:cNvGrpSpPr/>
        <p:nvPr/>
      </p:nvGrpSpPr>
      <p:grpSpPr>
        <a:xfrm>
          <a:off x="0" y="0"/>
          <a:ext cx="0" cy="0"/>
          <a:chOff x="0" y="0"/>
          <a:chExt cx="0" cy="0"/>
        </a:xfrm>
      </p:grpSpPr>
      <p:sp>
        <p:nvSpPr>
          <p:cNvPr id="578" name="Google Shape;578;p7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A Hero’s Journey</a:t>
            </a:r>
            <a:endParaRPr sz="2000">
              <a:solidFill>
                <a:srgbClr val="000000"/>
              </a:solidFill>
            </a:endParaRPr>
          </a:p>
        </p:txBody>
      </p:sp>
      <p:cxnSp>
        <p:nvCxnSpPr>
          <p:cNvPr id="580" name="Google Shape;580;p7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581" name="Google Shape;581;p72"/>
          <p:cNvPicPr preferRelativeResize="0"/>
          <p:nvPr/>
        </p:nvPicPr>
        <p:blipFill rotWithShape="1">
          <a:blip r:embed="rId3">
            <a:alphaModFix/>
          </a:blip>
          <a:srcRect t="2830" b="2830"/>
          <a:stretch/>
        </p:blipFill>
        <p:spPr>
          <a:xfrm>
            <a:off x="2551100" y="267000"/>
            <a:ext cx="6353898" cy="4609499"/>
          </a:xfrm>
          <a:prstGeom prst="rect">
            <a:avLst/>
          </a:prstGeom>
          <a:noFill/>
          <a:ln>
            <a:noFill/>
          </a:ln>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5"/>
        <p:cNvGrpSpPr/>
        <p:nvPr/>
      </p:nvGrpSpPr>
      <p:grpSpPr>
        <a:xfrm>
          <a:off x="0" y="0"/>
          <a:ext cx="0" cy="0"/>
          <a:chOff x="0" y="0"/>
          <a:chExt cx="0" cy="0"/>
        </a:xfrm>
      </p:grpSpPr>
      <p:sp>
        <p:nvSpPr>
          <p:cNvPr id="586" name="Google Shape;586;p7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Patterns in Stories.</a:t>
            </a:r>
            <a:endParaRPr sz="2000">
              <a:solidFill>
                <a:srgbClr val="000000"/>
              </a:solidFill>
            </a:endParaRPr>
          </a:p>
        </p:txBody>
      </p:sp>
      <p:cxnSp>
        <p:nvCxnSpPr>
          <p:cNvPr id="588" name="Google Shape;588;p7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589" name="Google Shape;589;p73"/>
          <p:cNvPicPr preferRelativeResize="0"/>
          <p:nvPr/>
        </p:nvPicPr>
        <p:blipFill rotWithShape="1">
          <a:blip r:embed="rId3">
            <a:alphaModFix/>
          </a:blip>
          <a:srcRect l="4077" r="4077"/>
          <a:stretch/>
        </p:blipFill>
        <p:spPr>
          <a:xfrm>
            <a:off x="2551100" y="267000"/>
            <a:ext cx="6353899" cy="4609499"/>
          </a:xfrm>
          <a:prstGeom prst="rect">
            <a:avLst/>
          </a:prstGeom>
          <a:noFill/>
          <a:ln>
            <a:noFill/>
          </a:ln>
        </p:spPr>
      </p:pic>
      <p:pic>
        <p:nvPicPr>
          <p:cNvPr id="590" name="Google Shape;590;p73"/>
          <p:cNvPicPr preferRelativeResize="0"/>
          <p:nvPr/>
        </p:nvPicPr>
        <p:blipFill rotWithShape="1">
          <a:blip r:embed="rId4">
            <a:alphaModFix/>
          </a:blip>
          <a:srcRect l="4047" r="18415"/>
          <a:stretch/>
        </p:blipFill>
        <p:spPr>
          <a:xfrm>
            <a:off x="2551100" y="267000"/>
            <a:ext cx="6353898" cy="4609499"/>
          </a:xfrm>
          <a:prstGeom prst="rect">
            <a:avLst/>
          </a:prstGeom>
          <a:noFill/>
          <a:ln>
            <a:noFill/>
          </a:ln>
        </p:spPr>
      </p:pic>
      <p:pic>
        <p:nvPicPr>
          <p:cNvPr id="591" name="Google Shape;591;p73"/>
          <p:cNvPicPr preferRelativeResize="0"/>
          <p:nvPr/>
        </p:nvPicPr>
        <p:blipFill rotWithShape="1">
          <a:blip r:embed="rId5">
            <a:alphaModFix/>
          </a:blip>
          <a:srcRect l="15838" t="5473" r="10869"/>
          <a:stretch/>
        </p:blipFill>
        <p:spPr>
          <a:xfrm>
            <a:off x="2551100" y="267000"/>
            <a:ext cx="6353900" cy="4609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1000"/>
                                        <p:tgtEl>
                                          <p:spTgt spid="5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5"/>
        <p:cNvGrpSpPr/>
        <p:nvPr/>
      </p:nvGrpSpPr>
      <p:grpSpPr>
        <a:xfrm>
          <a:off x="0" y="0"/>
          <a:ext cx="0" cy="0"/>
          <a:chOff x="0" y="0"/>
          <a:chExt cx="0" cy="0"/>
        </a:xfrm>
      </p:grpSpPr>
      <p:sp>
        <p:nvSpPr>
          <p:cNvPr id="596" name="Google Shape;596;p7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4"/>
          <p:cNvSpPr txBox="1">
            <a:spLocks noGrp="1"/>
          </p:cNvSpPr>
          <p:nvPr>
            <p:ph type="ctrTitle"/>
          </p:nvPr>
        </p:nvSpPr>
        <p:spPr>
          <a:xfrm>
            <a:off x="364700" y="462450"/>
            <a:ext cx="1834200" cy="362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000">
                <a:solidFill>
                  <a:srgbClr val="000000"/>
                </a:solidFill>
                <a:uFill>
                  <a:noFill/>
                </a:uFill>
                <a:hlinkClick r:id="rId3">
                  <a:extLst>
                    <a:ext uri="{A12FA001-AC4F-418D-AE19-62706E023703}">
                      <ahyp:hlinkClr xmlns:ahyp="http://schemas.microsoft.com/office/drawing/2018/hyperlinkcolor" val="tx"/>
                    </a:ext>
                  </a:extLst>
                </a:hlinkClick>
              </a:rPr>
              <a:t>Kurt Vonnegut </a:t>
            </a:r>
            <a:endParaRPr/>
          </a:p>
          <a:p>
            <a:pPr marL="0" marR="0" lvl="0" indent="0" algn="l" rtl="0">
              <a:lnSpc>
                <a:spcPct val="100000"/>
              </a:lnSpc>
              <a:spcBef>
                <a:spcPts val="0"/>
              </a:spcBef>
              <a:spcAft>
                <a:spcPts val="0"/>
              </a:spcAft>
              <a:buNone/>
            </a:pPr>
            <a:endParaRPr sz="2000"/>
          </a:p>
          <a:p>
            <a:pPr marL="0" marR="0" lvl="0" indent="0" algn="l" rtl="0">
              <a:lnSpc>
                <a:spcPct val="100000"/>
              </a:lnSpc>
              <a:spcBef>
                <a:spcPts val="0"/>
              </a:spcBef>
              <a:spcAft>
                <a:spcPts val="0"/>
              </a:spcAft>
              <a:buNone/>
            </a:pPr>
            <a:r>
              <a:rPr lang="en" sz="2000">
                <a:solidFill>
                  <a:srgbClr val="000000"/>
                </a:solidFill>
                <a:uFill>
                  <a:noFill/>
                </a:uFill>
                <a:hlinkClick r:id="rId3">
                  <a:extLst>
                    <a:ext uri="{A12FA001-AC4F-418D-AE19-62706E023703}">
                      <ahyp:hlinkClr xmlns:ahyp="http://schemas.microsoft.com/office/drawing/2018/hyperlinkcolor" val="tx"/>
                    </a:ext>
                  </a:extLst>
                </a:hlinkClick>
              </a:rPr>
              <a:t>Shape of All Stories</a:t>
            </a:r>
            <a:endParaRPr sz="2300" b="0">
              <a:solidFill>
                <a:srgbClr val="373731"/>
              </a:solidFill>
              <a:highlight>
                <a:srgbClr val="FFFFFF"/>
              </a:highlight>
              <a:latin typeface="Lora"/>
              <a:ea typeface="Lora"/>
              <a:cs typeface="Lora"/>
              <a:sym typeface="Lora"/>
            </a:endParaRPr>
          </a:p>
          <a:p>
            <a:pPr marL="0" marR="0" lvl="0" indent="0" algn="l" rtl="0">
              <a:lnSpc>
                <a:spcPct val="100000"/>
              </a:lnSpc>
              <a:spcBef>
                <a:spcPts val="0"/>
              </a:spcBef>
              <a:spcAft>
                <a:spcPts val="0"/>
              </a:spcAft>
              <a:buNone/>
            </a:pPr>
            <a:endParaRPr sz="2300" b="0">
              <a:solidFill>
                <a:srgbClr val="373731"/>
              </a:solidFill>
              <a:highlight>
                <a:srgbClr val="FFFFFF"/>
              </a:highlight>
              <a:latin typeface="Lora"/>
              <a:ea typeface="Lora"/>
              <a:cs typeface="Lora"/>
              <a:sym typeface="Lora"/>
            </a:endParaRPr>
          </a:p>
          <a:p>
            <a:pPr marL="0" marR="0" lvl="0" indent="0" algn="r" rtl="0">
              <a:lnSpc>
                <a:spcPct val="100000"/>
              </a:lnSpc>
              <a:spcBef>
                <a:spcPts val="0"/>
              </a:spcBef>
              <a:spcAft>
                <a:spcPts val="0"/>
              </a:spcAft>
              <a:buNone/>
            </a:pPr>
            <a:r>
              <a:rPr lang="en" sz="1000" b="0" i="1">
                <a:solidFill>
                  <a:srgbClr val="000000"/>
                </a:solidFill>
                <a:uFill>
                  <a:noFill/>
                </a:uFill>
                <a:hlinkClick r:id="rId4">
                  <a:extLst>
                    <a:ext uri="{A12FA001-AC4F-418D-AE19-62706E023703}">
                      <ahyp:hlinkClr xmlns:ahyp="http://schemas.microsoft.com/office/drawing/2018/hyperlinkcolor" val="tx"/>
                    </a:ext>
                  </a:extLst>
                </a:hlinkClick>
              </a:rPr>
              <a:t>https://bigthink.com/culture-religion/vonnegut-shapes?rebelltitem=3#rebelltitem3</a:t>
            </a:r>
            <a:endParaRPr sz="1000" b="0" i="1">
              <a:solidFill>
                <a:srgbClr val="000000"/>
              </a:solidFill>
              <a:highlight>
                <a:srgbClr val="FFFFFF"/>
              </a:highlight>
            </a:endParaRPr>
          </a:p>
          <a:p>
            <a:pPr marL="0" lvl="0" indent="0" algn="l" rtl="0">
              <a:spcBef>
                <a:spcPts val="0"/>
              </a:spcBef>
              <a:spcAft>
                <a:spcPts val="0"/>
              </a:spcAft>
              <a:buNone/>
            </a:pPr>
            <a:endParaRPr sz="2000">
              <a:solidFill>
                <a:srgbClr val="000000"/>
              </a:solidFill>
            </a:endParaRPr>
          </a:p>
        </p:txBody>
      </p:sp>
      <p:cxnSp>
        <p:nvCxnSpPr>
          <p:cNvPr id="598" name="Google Shape;598;p7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599" name="Google Shape;599;p74"/>
          <p:cNvPicPr preferRelativeResize="0"/>
          <p:nvPr/>
        </p:nvPicPr>
        <p:blipFill rotWithShape="1">
          <a:blip r:embed="rId5">
            <a:alphaModFix/>
          </a:blip>
          <a:srcRect l="-2887" t="-410" r="-2898" b="409"/>
          <a:stretch/>
        </p:blipFill>
        <p:spPr>
          <a:xfrm>
            <a:off x="2551100" y="267000"/>
            <a:ext cx="6353898" cy="4609499"/>
          </a:xfrm>
          <a:prstGeom prst="rect">
            <a:avLst/>
          </a:prstGeom>
          <a:noFill/>
          <a:ln>
            <a:noFill/>
          </a:ln>
        </p:spPr>
      </p:pic>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3"/>
        <p:cNvGrpSpPr/>
        <p:nvPr/>
      </p:nvGrpSpPr>
      <p:grpSpPr>
        <a:xfrm>
          <a:off x="0" y="0"/>
          <a:ext cx="0" cy="0"/>
          <a:chOff x="0" y="0"/>
          <a:chExt cx="0" cy="0"/>
        </a:xfrm>
      </p:grpSpPr>
      <p:sp>
        <p:nvSpPr>
          <p:cNvPr id="604" name="Google Shape;604;p7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Patterns in Stories.</a:t>
            </a:r>
            <a:endParaRPr sz="2000">
              <a:solidFill>
                <a:srgbClr val="000000"/>
              </a:solidFill>
            </a:endParaRPr>
          </a:p>
        </p:txBody>
      </p:sp>
      <p:sp>
        <p:nvSpPr>
          <p:cNvPr id="606" name="Google Shape;606;p75"/>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highlight>
                  <a:srgbClr val="FFFFFF"/>
                </a:highlight>
              </a:rPr>
              <a:t>Overcoming the Monster</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highlight>
                  <a:srgbClr val="FFFFFF"/>
                </a:highlight>
              </a:rPr>
              <a:t>Rags to riches</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highlight>
                  <a:srgbClr val="FFFFFF"/>
                </a:highlight>
              </a:rPr>
              <a:t>The Quest</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highlight>
                  <a:srgbClr val="FFFFFF"/>
                </a:highlight>
              </a:rPr>
              <a:t>Voyage &amp; return</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highlight>
                  <a:srgbClr val="FFFFFF"/>
                </a:highlight>
              </a:rPr>
              <a:t>Comedy</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highlight>
                  <a:srgbClr val="FFFFFF"/>
                </a:highlight>
              </a:rPr>
              <a:t>Tragedy</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 sz="2400" i="1">
                <a:solidFill>
                  <a:schemeClr val="accent2"/>
                </a:solidFill>
                <a:highlight>
                  <a:srgbClr val="FFFFFF"/>
                </a:highlight>
              </a:rPr>
              <a:t>Rebirth</a:t>
            </a:r>
            <a:endParaRPr sz="2400" i="1">
              <a:solidFill>
                <a:schemeClr val="accent2"/>
              </a:solidFill>
              <a:highlight>
                <a:srgbClr val="FFFFFF"/>
              </a:highlight>
            </a:endParaRPr>
          </a:p>
        </p:txBody>
      </p:sp>
      <p:cxnSp>
        <p:nvCxnSpPr>
          <p:cNvPr id="607" name="Google Shape;607;p7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2"/>
        <p:cNvGrpSpPr/>
        <p:nvPr/>
      </p:nvGrpSpPr>
      <p:grpSpPr>
        <a:xfrm>
          <a:off x="0" y="0"/>
          <a:ext cx="0" cy="0"/>
          <a:chOff x="0" y="0"/>
          <a:chExt cx="0" cy="0"/>
        </a:xfrm>
      </p:grpSpPr>
      <p:sp>
        <p:nvSpPr>
          <p:cNvPr id="613" name="Google Shape;613;p7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Patterns in 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615" name="Google Shape;615;p76"/>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i="1">
                <a:solidFill>
                  <a:schemeClr val="accent2"/>
                </a:solidFill>
              </a:rPr>
              <a:t>The 3 Act structure.</a:t>
            </a: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p:txBody>
      </p:sp>
      <p:cxnSp>
        <p:nvCxnSpPr>
          <p:cNvPr id="616" name="Google Shape;616;p7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618" name="Google Shape;618;p76"/>
          <p:cNvPicPr preferRelativeResize="0"/>
          <p:nvPr/>
        </p:nvPicPr>
        <p:blipFill>
          <a:blip r:embed="rId3">
            <a:alphaModFix/>
          </a:blip>
          <a:stretch>
            <a:fillRect/>
          </a:stretch>
        </p:blipFill>
        <p:spPr>
          <a:xfrm>
            <a:off x="2551100" y="1947400"/>
            <a:ext cx="6277500" cy="2431286"/>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7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Patterns in 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625" name="Google Shape;625;p7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i="1">
                <a:solidFill>
                  <a:schemeClr val="accent2"/>
                </a:solidFill>
              </a:rPr>
              <a:t>The “ONE DAY” factor!</a:t>
            </a: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r>
              <a:rPr lang="en" sz="3000" i="1">
                <a:solidFill>
                  <a:schemeClr val="accent2"/>
                </a:solidFill>
              </a:rPr>
              <a:t>(before &amp; after THAT ONE DAY!)</a:t>
            </a:r>
            <a:endParaRPr sz="3000" i="1">
              <a:solidFill>
                <a:schemeClr val="accent2"/>
              </a:solidFill>
            </a:endParaRPr>
          </a:p>
        </p:txBody>
      </p:sp>
      <p:cxnSp>
        <p:nvCxnSpPr>
          <p:cNvPr id="626" name="Google Shape;626;p7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1"/>
        <p:cNvGrpSpPr/>
        <p:nvPr/>
      </p:nvGrpSpPr>
      <p:grpSpPr>
        <a:xfrm>
          <a:off x="0" y="0"/>
          <a:ext cx="0" cy="0"/>
          <a:chOff x="0" y="0"/>
          <a:chExt cx="0" cy="0"/>
        </a:xfrm>
      </p:grpSpPr>
      <p:sp>
        <p:nvSpPr>
          <p:cNvPr id="632" name="Google Shape;632;p78"/>
          <p:cNvSpPr/>
          <p:nvPr/>
        </p:nvSpPr>
        <p:spPr>
          <a:xfrm>
            <a:off x="7058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8"/>
          <p:cNvSpPr txBox="1">
            <a:spLocks noGrp="1"/>
          </p:cNvSpPr>
          <p:nvPr>
            <p:ph type="ctrTitle"/>
          </p:nvPr>
        </p:nvSpPr>
        <p:spPr>
          <a:xfrm>
            <a:off x="1353325" y="2176950"/>
            <a:ext cx="73860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Commercial Storytelling</a:t>
            </a:r>
            <a:endParaRPr sz="3600">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8"/>
        <p:cNvGrpSpPr/>
        <p:nvPr/>
      </p:nvGrpSpPr>
      <p:grpSpPr>
        <a:xfrm>
          <a:off x="0" y="0"/>
          <a:ext cx="0" cy="0"/>
          <a:chOff x="0" y="0"/>
          <a:chExt cx="0" cy="0"/>
        </a:xfrm>
      </p:grpSpPr>
      <p:sp>
        <p:nvSpPr>
          <p:cNvPr id="639" name="Google Shape;639;p7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Commercial</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sp>
        <p:nvSpPr>
          <p:cNvPr id="641" name="Google Shape;641;p79"/>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i="1">
                <a:solidFill>
                  <a:schemeClr val="dk2"/>
                </a:solidFill>
              </a:rPr>
              <a:t>For most of their existence, TV commercials have been like, “</a:t>
            </a:r>
            <a:r>
              <a:rPr lang="en" sz="1500" i="1">
                <a:solidFill>
                  <a:schemeClr val="dk2"/>
                </a:solidFill>
              </a:rPr>
              <a:t>Hey, buy this product! It’s faster, cheaper, more efficient</a:t>
            </a:r>
            <a:r>
              <a:rPr lang="en" sz="1500" b="0" i="1">
                <a:solidFill>
                  <a:schemeClr val="dk2"/>
                </a:solidFill>
              </a:rPr>
              <a:t>!” </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 sz="1500" b="0" i="1">
                <a:solidFill>
                  <a:schemeClr val="dk2"/>
                </a:solidFill>
              </a:rPr>
              <a:t>Then, around 2012, we saw an increase in commercials that tell stories.</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 sz="1500" b="0" i="1">
                <a:solidFill>
                  <a:schemeClr val="dk2"/>
                </a:solidFill>
              </a:rPr>
              <a:t>They don’t always talk about the “</a:t>
            </a:r>
            <a:r>
              <a:rPr lang="en" sz="1500" i="1">
                <a:solidFill>
                  <a:schemeClr val="dk2"/>
                </a:solidFill>
              </a:rPr>
              <a:t>selling point</a:t>
            </a:r>
            <a:r>
              <a:rPr lang="en" sz="1500" b="0" i="1">
                <a:solidFill>
                  <a:schemeClr val="dk2"/>
                </a:solidFill>
              </a:rPr>
              <a:t>,” which was always a big deal in advertising: Why do you have to buy this product? </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 sz="1500" b="0" i="1">
                <a:solidFill>
                  <a:schemeClr val="dk2"/>
                </a:solidFill>
              </a:rPr>
              <a:t>Instead of simply telling you about the benefits of the product, they show </a:t>
            </a:r>
            <a:r>
              <a:rPr lang="en" sz="1500" i="1">
                <a:solidFill>
                  <a:schemeClr val="dk2"/>
                </a:solidFill>
              </a:rPr>
              <a:t>how the advertised product can help you achieve your consumption goals</a:t>
            </a:r>
            <a:r>
              <a:rPr lang="en" sz="1500" b="0" i="1">
                <a:solidFill>
                  <a:schemeClr val="dk2"/>
                </a:solidFill>
              </a:rPr>
              <a:t>. It doesn’t really say anything directly about the product, but still it’s very persuasive. </a:t>
            </a:r>
            <a:endParaRPr sz="1500" b="0" i="1">
              <a:solidFill>
                <a:schemeClr val="dk2"/>
              </a:solidFill>
            </a:endParaRPr>
          </a:p>
        </p:txBody>
      </p:sp>
      <p:cxnSp>
        <p:nvCxnSpPr>
          <p:cNvPr id="642" name="Google Shape;642;p7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7"/>
        <p:cNvGrpSpPr/>
        <p:nvPr/>
      </p:nvGrpSpPr>
      <p:grpSpPr>
        <a:xfrm>
          <a:off x="0" y="0"/>
          <a:ext cx="0" cy="0"/>
          <a:chOff x="0" y="0"/>
          <a:chExt cx="0" cy="0"/>
        </a:xfrm>
      </p:grpSpPr>
      <p:sp>
        <p:nvSpPr>
          <p:cNvPr id="648" name="Google Shape;648;p8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Commercial</a:t>
            </a:r>
            <a:endParaRPr sz="2000">
              <a:solidFill>
                <a:schemeClr val="dk2"/>
              </a:solidFill>
            </a:endParaRPr>
          </a:p>
          <a:p>
            <a:pPr marL="0" lvl="0" indent="0" algn="l" rtl="0">
              <a:spcBef>
                <a:spcPts val="0"/>
              </a:spcBef>
              <a:spcAft>
                <a:spcPts val="0"/>
              </a:spcAft>
              <a:buNone/>
            </a:pPr>
            <a:r>
              <a:rPr lang="en" sz="2000">
                <a:solidFill>
                  <a:schemeClr val="dk2"/>
                </a:solidFill>
              </a:rPr>
              <a:t>Storytelling</a:t>
            </a:r>
            <a:endParaRPr sz="2000">
              <a:solidFill>
                <a:schemeClr val="dk2"/>
              </a:solidFill>
            </a:endParaRPr>
          </a:p>
        </p:txBody>
      </p:sp>
      <p:sp>
        <p:nvSpPr>
          <p:cNvPr id="650" name="Google Shape;650;p80"/>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i="1">
                <a:solidFill>
                  <a:schemeClr val="dk2"/>
                </a:solidFill>
              </a:rPr>
              <a:t>Commercial Storytelling is using a narrative to connect your brand &amp; product to your customers.</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 sz="1500" b="0" i="1">
                <a:solidFill>
                  <a:schemeClr val="dk2"/>
                </a:solidFill>
              </a:rPr>
              <a:t>People remember stories. </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 sz="1500" b="0" i="1">
                <a:solidFill>
                  <a:schemeClr val="dk2"/>
                </a:solidFill>
              </a:rPr>
              <a:t>If you put a story capable of evoking emotions in your viewers, they will never forget the experience.</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 sz="1500" i="1">
                <a:solidFill>
                  <a:schemeClr val="dk2"/>
                </a:solidFill>
              </a:rPr>
              <a:t>Brands do not sell their products anymore...they sell stories.</a:t>
            </a:r>
            <a:endParaRPr sz="1500" i="1">
              <a:solidFill>
                <a:schemeClr val="dk2"/>
              </a:solidFill>
            </a:endParaRPr>
          </a:p>
        </p:txBody>
      </p:sp>
      <p:cxnSp>
        <p:nvCxnSpPr>
          <p:cNvPr id="651" name="Google Shape;651;p8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6"/>
        <p:cNvGrpSpPr/>
        <p:nvPr/>
      </p:nvGrpSpPr>
      <p:grpSpPr>
        <a:xfrm>
          <a:off x="0" y="0"/>
          <a:ext cx="0" cy="0"/>
          <a:chOff x="0" y="0"/>
          <a:chExt cx="0" cy="0"/>
        </a:xfrm>
      </p:grpSpPr>
      <p:sp>
        <p:nvSpPr>
          <p:cNvPr id="657" name="Google Shape;657;p8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Highlight micro</a:t>
            </a:r>
            <a:endParaRPr sz="2000">
              <a:solidFill>
                <a:srgbClr val="000000"/>
              </a:solidFill>
            </a:endParaRPr>
          </a:p>
          <a:p>
            <a:pPr marL="0" lvl="0" indent="0" algn="l" rtl="0">
              <a:spcBef>
                <a:spcPts val="0"/>
              </a:spcBef>
              <a:spcAft>
                <a:spcPts val="0"/>
              </a:spcAft>
              <a:buNone/>
            </a:pPr>
            <a:r>
              <a:rPr lang="en" sz="2000">
                <a:solidFill>
                  <a:srgbClr val="000000"/>
                </a:solidFill>
              </a:rPr>
              <a:t>Moments.</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just" rtl="0">
              <a:spcBef>
                <a:spcPts val="0"/>
              </a:spcBef>
              <a:spcAft>
                <a:spcPts val="0"/>
              </a:spcAft>
              <a:buClr>
                <a:schemeClr val="dk2"/>
              </a:buClr>
              <a:buSzPts val="1100"/>
              <a:buFont typeface="Arial"/>
              <a:buNone/>
            </a:pPr>
            <a:r>
              <a:rPr lang="en" sz="900" b="0" u="sng">
                <a:solidFill>
                  <a:schemeClr val="hlink"/>
                </a:solidFill>
                <a:hlinkClick r:id="rId3"/>
              </a:rPr>
              <a:t>https://www.linkedin.com/pulse/72-rules-commercial-storytelling-jeremy-waite</a:t>
            </a:r>
            <a:endParaRPr sz="900" b="0">
              <a:solidFill>
                <a:schemeClr val="dk2"/>
              </a:solidFill>
            </a:endParaRPr>
          </a:p>
          <a:p>
            <a:pPr marL="0" lvl="0" indent="0" algn="just" rtl="0">
              <a:spcBef>
                <a:spcPts val="0"/>
              </a:spcBef>
              <a:spcAft>
                <a:spcPts val="0"/>
              </a:spcAft>
              <a:buClr>
                <a:schemeClr val="dk2"/>
              </a:buClr>
              <a:buSzPts val="1100"/>
              <a:buFont typeface="Arial"/>
              <a:buNone/>
            </a:pPr>
            <a:endParaRPr sz="1500" b="0">
              <a:solidFill>
                <a:schemeClr val="dk2"/>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p:txBody>
      </p:sp>
      <p:sp>
        <p:nvSpPr>
          <p:cNvPr id="659" name="Google Shape;659;p81"/>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rgbClr val="000000"/>
                </a:solidFill>
              </a:rPr>
              <a:t>“Micro-moments” are those small, often overlooked routines and rituals that make up our daily lives: </a:t>
            </a:r>
            <a:endParaRPr sz="1500" b="0">
              <a:solidFill>
                <a:srgbClr val="000000"/>
              </a:solidFill>
            </a:endParaRPr>
          </a:p>
          <a:p>
            <a:pPr marL="0" marR="0" lvl="0" indent="0" algn="just" rtl="0">
              <a:lnSpc>
                <a:spcPct val="100000"/>
              </a:lnSpc>
              <a:spcBef>
                <a:spcPts val="0"/>
              </a:spcBef>
              <a:spcAft>
                <a:spcPts val="0"/>
              </a:spcAft>
              <a:buNone/>
            </a:pPr>
            <a:r>
              <a:rPr lang="en" sz="1500" b="0">
                <a:solidFill>
                  <a:srgbClr val="000000"/>
                </a:solidFill>
              </a:rPr>
              <a:t>tying our shoelaces, sitting down for coffee, commuting to work, brushing our teeth, enjoying a meal, etc.</a:t>
            </a:r>
            <a:endParaRPr sz="1500" b="0">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 sz="1500" b="0">
                <a:solidFill>
                  <a:srgbClr val="000000"/>
                </a:solidFill>
              </a:rPr>
              <a:t>Facebook calls them “once-a-day moments,” and for advertisers, they can serve as an especially powerful tool for connecting with audiences; in fact, brands that incorporate these moments can sometimes be easier for us to recall and remember.</a:t>
            </a:r>
            <a:endParaRPr sz="1500" b="0">
              <a:solidFill>
                <a:srgbClr val="000000"/>
              </a:solidFill>
            </a:endParaRPr>
          </a:p>
        </p:txBody>
      </p:sp>
      <p:cxnSp>
        <p:nvCxnSpPr>
          <p:cNvPr id="660" name="Google Shape;660;p8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1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txBox="1">
            <a:spLocks noGrp="1"/>
          </p:cNvSpPr>
          <p:nvPr>
            <p:ph type="ctrTitle"/>
          </p:nvPr>
        </p:nvSpPr>
        <p:spPr>
          <a:xfrm>
            <a:off x="364700" y="462450"/>
            <a:ext cx="1834200" cy="43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000000"/>
                </a:solidFill>
              </a:rPr>
              <a:t>Assessment 2</a:t>
            </a:r>
            <a:endParaRPr sz="1900">
              <a:solidFill>
                <a:srgbClr val="000000"/>
              </a:solidFill>
            </a:endParaRPr>
          </a:p>
          <a:p>
            <a:pPr marL="0" lvl="0" indent="0" algn="l" rtl="0">
              <a:spcBef>
                <a:spcPts val="0"/>
              </a:spcBef>
              <a:spcAft>
                <a:spcPts val="0"/>
              </a:spcAft>
              <a:buNone/>
            </a:pPr>
            <a:r>
              <a:rPr lang="en" sz="1900">
                <a:solidFill>
                  <a:srgbClr val="000000"/>
                </a:solidFill>
              </a:rPr>
              <a:t>70%</a:t>
            </a:r>
            <a:r>
              <a:rPr lang="en" sz="1900">
                <a:solidFill>
                  <a:schemeClr val="dk2"/>
                </a:solidFill>
              </a:rPr>
              <a:t> Storytelling Portfolio</a:t>
            </a:r>
            <a:endParaRPr sz="19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 sz="1000">
                <a:solidFill>
                  <a:srgbClr val="980000"/>
                </a:solidFill>
              </a:rPr>
              <a:t>Few great precedents </a:t>
            </a:r>
            <a:endParaRPr sz="1000">
              <a:solidFill>
                <a:srgbClr val="980000"/>
              </a:solidFill>
            </a:endParaRPr>
          </a:p>
          <a:p>
            <a:pPr marL="0" lvl="0" indent="0" algn="l" rtl="0">
              <a:spcBef>
                <a:spcPts val="0"/>
              </a:spcBef>
              <a:spcAft>
                <a:spcPts val="0"/>
              </a:spcAft>
              <a:buClr>
                <a:schemeClr val="dk2"/>
              </a:buClr>
              <a:buSzPts val="1100"/>
              <a:buFont typeface="Arial"/>
              <a:buNone/>
            </a:pPr>
            <a:endParaRPr sz="1000">
              <a:solidFill>
                <a:schemeClr val="dk2"/>
              </a:solidFill>
            </a:endParaRPr>
          </a:p>
          <a:p>
            <a:pPr marL="0" marR="0" lvl="0" indent="0" algn="l" rtl="0">
              <a:lnSpc>
                <a:spcPct val="100000"/>
              </a:lnSpc>
              <a:spcBef>
                <a:spcPts val="0"/>
              </a:spcBef>
              <a:spcAft>
                <a:spcPts val="0"/>
              </a:spcAft>
              <a:buNone/>
            </a:pPr>
            <a:r>
              <a:rPr lang="en" sz="700" b="0" u="sng">
                <a:solidFill>
                  <a:schemeClr val="hlink"/>
                </a:solidFill>
                <a:hlinkClick r:id="rId3"/>
              </a:rPr>
              <a:t>https://sway.office.com/CeZSREeQM8DxAA9J</a:t>
            </a:r>
            <a:br>
              <a:rPr lang="en" sz="2000">
                <a:solidFill>
                  <a:schemeClr val="dk2"/>
                </a:solidFill>
              </a:rPr>
            </a:br>
            <a:endParaRPr sz="700">
              <a:solidFill>
                <a:schemeClr val="dk2"/>
              </a:solidFill>
            </a:endParaRPr>
          </a:p>
          <a:p>
            <a:pPr marL="0" marR="0" lvl="0" indent="0" algn="l" rtl="0">
              <a:lnSpc>
                <a:spcPct val="100000"/>
              </a:lnSpc>
              <a:spcBef>
                <a:spcPts val="0"/>
              </a:spcBef>
              <a:spcAft>
                <a:spcPts val="0"/>
              </a:spcAft>
              <a:buNone/>
            </a:pPr>
            <a:r>
              <a:rPr lang="en" sz="700" b="0" u="sng">
                <a:solidFill>
                  <a:schemeClr val="hlink"/>
                </a:solidFill>
                <a:hlinkClick r:id="rId4"/>
              </a:rPr>
              <a:t>https://sway.office.com/iqAAeK7uEQy28SWX</a:t>
            </a:r>
            <a:r>
              <a:rPr lang="en" sz="700" b="0" u="sng">
                <a:solidFill>
                  <a:schemeClr val="hlink"/>
                </a:solidFill>
              </a:rPr>
              <a:t>.</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5"/>
              </a:rPr>
              <a:t>https://sway.office.com/DmXjlUjvxAT089aS?ref=Link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6"/>
              </a:rPr>
              <a:t>https://sway.office.com/1ZhjzLGAHgIzjJ7W?ref=Link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7"/>
              </a:rPr>
              <a:t>https://sway.office.com/gNuie7IE9MaPwZMK?ref=Link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8"/>
              </a:rPr>
              <a:t>https://sway.office.com/pmF3Ek6PomHrxb7X?ref=Link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 sz="700" b="0" u="sng">
                <a:solidFill>
                  <a:schemeClr val="hlink"/>
                </a:solidFill>
                <a:hlinkClick r:id="rId9"/>
              </a:rPr>
              <a:t>https://sway.office.com/RdDJZspIEkttJSdT?ref=Link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lvl="0" indent="0" algn="l" rtl="0">
              <a:spcBef>
                <a:spcPts val="0"/>
              </a:spcBef>
              <a:spcAft>
                <a:spcPts val="0"/>
              </a:spcAft>
              <a:buNone/>
            </a:pPr>
            <a:endParaRPr sz="700">
              <a:solidFill>
                <a:schemeClr val="dk2"/>
              </a:solidFill>
            </a:endParaRPr>
          </a:p>
          <a:p>
            <a:pPr marL="0" lvl="0" indent="0" algn="l" rtl="0">
              <a:spcBef>
                <a:spcPts val="0"/>
              </a:spcBef>
              <a:spcAft>
                <a:spcPts val="0"/>
              </a:spcAft>
              <a:buNone/>
            </a:pPr>
            <a:endParaRPr sz="2000">
              <a:solidFill>
                <a:schemeClr val="dk2"/>
              </a:solidFill>
            </a:endParaRPr>
          </a:p>
        </p:txBody>
      </p:sp>
      <p:sp>
        <p:nvSpPr>
          <p:cNvPr id="125" name="Google Shape;125;p19"/>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endParaRPr sz="1500" b="0">
              <a:solidFill>
                <a:schemeClr val="dk2"/>
              </a:solidFill>
            </a:endParaRPr>
          </a:p>
          <a:p>
            <a:pPr marL="0" lvl="0" indent="0" algn="just" rtl="0">
              <a:spcBef>
                <a:spcPts val="400"/>
              </a:spcBef>
              <a:spcAft>
                <a:spcPts val="0"/>
              </a:spcAft>
              <a:buNone/>
            </a:pPr>
            <a:r>
              <a:rPr lang="en" sz="1500" b="0">
                <a:solidFill>
                  <a:schemeClr val="dk2"/>
                </a:solidFill>
              </a:rPr>
              <a:t>A collection of digital storytelling artefacts, presented via a blog. Each artefact is supported by a 300-word piece of reflective writing.</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 sz="1500" b="0">
                <a:solidFill>
                  <a:schemeClr val="dk2"/>
                </a:solidFill>
              </a:rPr>
              <a:t>Your task is to compile a portfolio of several compulsory artefacts, which are to be made over the course of the Digital Storytelling module. Each artefact must be accompanied by a 300-word piece of reflective writing. </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 sz="1500" b="0">
                <a:solidFill>
                  <a:schemeClr val="dk2"/>
                </a:solidFill>
              </a:rPr>
              <a:t>The complete portfolio must include (and not limited to) :</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 sz="1500" b="0">
                <a:solidFill>
                  <a:schemeClr val="dk2"/>
                </a:solidFill>
              </a:rPr>
              <a:t>All class activities</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 sz="1500" b="0">
                <a:solidFill>
                  <a:schemeClr val="dk2"/>
                </a:solidFill>
              </a:rPr>
              <a:t>Photoshop developments</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 sz="1500" b="0">
                <a:solidFill>
                  <a:schemeClr val="dk2"/>
                </a:solidFill>
              </a:rPr>
              <a:t>A stop motion animation of 5-10 seconds. (group)</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 sz="1500" b="0">
                <a:solidFill>
                  <a:schemeClr val="dk2"/>
                </a:solidFill>
              </a:rPr>
              <a:t>Bitsy game</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 sz="1500" b="0">
                <a:solidFill>
                  <a:schemeClr val="dk2"/>
                </a:solidFill>
              </a:rPr>
              <a:t>A detailed list and format with requirements will be shared.</a:t>
            </a:r>
            <a:endParaRPr sz="1500" b="0">
              <a:solidFill>
                <a:schemeClr val="dk2"/>
              </a:solidFill>
            </a:endParaRPr>
          </a:p>
        </p:txBody>
      </p:sp>
      <p:cxnSp>
        <p:nvCxnSpPr>
          <p:cNvPr id="126" name="Google Shape;126;p1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5"/>
        <p:cNvGrpSpPr/>
        <p:nvPr/>
      </p:nvGrpSpPr>
      <p:grpSpPr>
        <a:xfrm>
          <a:off x="0" y="0"/>
          <a:ext cx="0" cy="0"/>
          <a:chOff x="0" y="0"/>
          <a:chExt cx="0" cy="0"/>
        </a:xfrm>
      </p:grpSpPr>
      <p:pic>
        <p:nvPicPr>
          <p:cNvPr id="666" name="Google Shape;666;p82" descr="Il est un endroit où toute la magie de l’univers ©Disney - ses contes merveilleux, ses histoires incroyables - existe en vrai : Disneyland® Paris. &#10;Cette épopée mêlant amour, humour et bravoure s’adresse à tous ceux – petits et grands – qui ont grandi avec une idole ©Disney et rêvent de la rencontrer un jour. &#10;A Disneyland Paris, la magie, c’est pour de vrai. #LaMagiePourDeVrai &#10;&#10;Suivez-nous sur...&#10;&#10;Website ► https://www.disneylandparis.fr&#10;Facebook ►https://www.facebook.com/DisneylandParisfr&#10;Twitter ► https://www.twitter.com/disneylandparis&#10;Instagram ►https://www.instagram.com/disneylandparis&#10;&#10;There's a place where all the magic of ©Disney -its enchanting tales, its incredible stories - exists for real: Disneyland® Paris. This epic saga, blending together love, humor and courage, is aimed at all those -big and small -who grew up with a ©Disney idol whom they still wish one day to meet. &#10;At Disneyland Paris, magic is for real. #WhereMagicGetsReal &#10;&#10;Follow us on...&#10;&#10;Website ► https://www.disneylandparis.fr&#10;Facebook ►https://www.facebook.com/DisneylandParisfr&#10;Twitter ► https://www.twitter.com/disneylandparis&#10;Instagram ►https://www.instagram.com/disneylandparis" title="Disneyland® Paris - The little duck">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1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0"/>
        <p:cNvGrpSpPr/>
        <p:nvPr/>
      </p:nvGrpSpPr>
      <p:grpSpPr>
        <a:xfrm>
          <a:off x="0" y="0"/>
          <a:ext cx="0" cy="0"/>
          <a:chOff x="0" y="0"/>
          <a:chExt cx="0" cy="0"/>
        </a:xfrm>
      </p:grpSpPr>
      <p:pic>
        <p:nvPicPr>
          <p:cNvPr id="671" name="Google Shape;671;p83" descr="John Lewis Insurance: Tiny Dancer&#10;adam&amp;eveDDB London" title="John Lewis Insurance: Tiny Dancer">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pic>
        <p:nvPicPr>
          <p:cNvPr id="676" name="Google Shape;676;p84" descr="Adam &amp; Eve/DDB (London, UK)" title="JOHN LEWIS &quot;The Man On The Moon&quot;">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0"/>
        <p:cNvGrpSpPr/>
        <p:nvPr/>
      </p:nvGrpSpPr>
      <p:grpSpPr>
        <a:xfrm>
          <a:off x="0" y="0"/>
          <a:ext cx="0" cy="0"/>
          <a:chOff x="0" y="0"/>
          <a:chExt cx="0" cy="0"/>
        </a:xfrm>
      </p:grpSpPr>
      <p:pic>
        <p:nvPicPr>
          <p:cNvPr id="681" name="Google Shape;681;p85" descr="Hone wala hai T-20 ka #ShubhAarambh, Cadbury Dairy Milk and Cricket are back. Stay tuned for the magic." title="Cadbury Dairy Milk and Cricket are back">
            <a:hlinkClick r:id="rId3"/>
          </p:cNvPr>
          <p:cNvPicPr preferRelativeResize="0"/>
          <p:nvPr/>
        </p:nvPicPr>
        <p:blipFill>
          <a:blip r:embed="rId4">
            <a:alphaModFix/>
          </a:blip>
          <a:stretch>
            <a:fillRect/>
          </a:stretch>
        </p:blipFill>
        <p:spPr>
          <a:xfrm>
            <a:off x="0" y="3941"/>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fade">
                                      <p:cBhvr>
                                        <p:cTn id="7" dur="10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0"/>
        <p:cNvGrpSpPr/>
        <p:nvPr/>
      </p:nvGrpSpPr>
      <p:grpSpPr>
        <a:xfrm>
          <a:off x="0" y="0"/>
          <a:ext cx="0" cy="0"/>
          <a:chOff x="0" y="0"/>
          <a:chExt cx="0" cy="0"/>
        </a:xfrm>
      </p:grpSpPr>
      <p:sp>
        <p:nvSpPr>
          <p:cNvPr id="692" name="Google Shape;692;p87"/>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i="1">
                <a:solidFill>
                  <a:schemeClr val="accent2"/>
                </a:solidFill>
                <a:highlight>
                  <a:srgbClr val="FFFFFF"/>
                </a:highlight>
              </a:rPr>
              <a:t>A computer on every desk..</a:t>
            </a: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 sz="2500" i="1">
                <a:solidFill>
                  <a:schemeClr val="accent2"/>
                </a:solidFill>
                <a:highlight>
                  <a:srgbClr val="FFFFFF"/>
                </a:highlight>
              </a:rPr>
              <a:t>..and in every home.</a:t>
            </a:r>
            <a:endParaRPr sz="2500" i="1">
              <a:solidFill>
                <a:schemeClr val="accent2"/>
              </a:solidFill>
              <a:highlight>
                <a:srgbClr val="FFFFFF"/>
              </a:highlight>
            </a:endParaRPr>
          </a:p>
          <a:p>
            <a:pPr marL="0" marR="0" lvl="0" indent="0" algn="l" rtl="0">
              <a:lnSpc>
                <a:spcPct val="100000"/>
              </a:lnSpc>
              <a:spcBef>
                <a:spcPts val="0"/>
              </a:spcBef>
              <a:spcAft>
                <a:spcPts val="0"/>
              </a:spcAft>
              <a:buNone/>
            </a:pP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 sz="1500" b="0">
                <a:solidFill>
                  <a:srgbClr val="000000"/>
                </a:solidFill>
              </a:rPr>
              <a:t>Bill Gates</a:t>
            </a:r>
            <a:endParaRPr i="1">
              <a:solidFill>
                <a:schemeClr val="accent2"/>
              </a:solidFill>
              <a:highlight>
                <a:srgbClr val="FFFFFF"/>
              </a:highlight>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6"/>
        <p:cNvGrpSpPr/>
        <p:nvPr/>
      </p:nvGrpSpPr>
      <p:grpSpPr>
        <a:xfrm>
          <a:off x="0" y="0"/>
          <a:ext cx="0" cy="0"/>
          <a:chOff x="0" y="0"/>
          <a:chExt cx="0" cy="0"/>
        </a:xfrm>
      </p:grpSpPr>
      <p:sp>
        <p:nvSpPr>
          <p:cNvPr id="698" name="Google Shape;698;p88"/>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i="1">
                <a:solidFill>
                  <a:schemeClr val="accent2"/>
                </a:solidFill>
                <a:highlight>
                  <a:srgbClr val="FFFFFF"/>
                </a:highlight>
              </a:rPr>
              <a:t>Twice as fast.</a:t>
            </a: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 sz="2500" i="1">
                <a:solidFill>
                  <a:schemeClr val="accent2"/>
                </a:solidFill>
                <a:highlight>
                  <a:srgbClr val="FFFFFF"/>
                </a:highlight>
              </a:rPr>
              <a:t>Half the price. </a:t>
            </a:r>
            <a:endParaRPr sz="2500" i="1">
              <a:solidFill>
                <a:schemeClr val="accent2"/>
              </a:solidFill>
              <a:highlight>
                <a:srgbClr val="FFFFFF"/>
              </a:highlight>
            </a:endParaRPr>
          </a:p>
          <a:p>
            <a:pPr marL="0" marR="0" lvl="0" indent="0" algn="l" rtl="0">
              <a:lnSpc>
                <a:spcPct val="100000"/>
              </a:lnSpc>
              <a:spcBef>
                <a:spcPts val="0"/>
              </a:spcBef>
              <a:spcAft>
                <a:spcPts val="0"/>
              </a:spcAft>
              <a:buNone/>
            </a:pP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 sz="1500" b="0">
                <a:solidFill>
                  <a:srgbClr val="000000"/>
                </a:solidFill>
              </a:rPr>
              <a:t>Steve Jobs on the iPhone 3G</a:t>
            </a:r>
            <a:endParaRPr i="1">
              <a:solidFill>
                <a:schemeClr val="accent2"/>
              </a:solidFill>
              <a:highlight>
                <a:srgbClr val="FFFFFF"/>
              </a:highlight>
            </a:endParaRP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2"/>
        <p:cNvGrpSpPr/>
        <p:nvPr/>
      </p:nvGrpSpPr>
      <p:grpSpPr>
        <a:xfrm>
          <a:off x="0" y="0"/>
          <a:ext cx="0" cy="0"/>
          <a:chOff x="0" y="0"/>
          <a:chExt cx="0" cy="0"/>
        </a:xfrm>
      </p:grpSpPr>
      <p:sp>
        <p:nvSpPr>
          <p:cNvPr id="703" name="Google Shape;703;p8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Commercial</a:t>
            </a:r>
            <a:endParaRPr sz="2000">
              <a:solidFill>
                <a:schemeClr val="dk2"/>
              </a:solidFill>
            </a:endParaRPr>
          </a:p>
          <a:p>
            <a:pPr marL="0" lvl="0" indent="0" algn="l" rtl="0">
              <a:spcBef>
                <a:spcPts val="0"/>
              </a:spcBef>
              <a:spcAft>
                <a:spcPts val="0"/>
              </a:spcAft>
              <a:buClr>
                <a:schemeClr val="dk2"/>
              </a:buClr>
              <a:buSzPts val="1100"/>
              <a:buFont typeface="Arial"/>
              <a:buNone/>
            </a:pPr>
            <a:r>
              <a:rPr lang="en"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705" name="Google Shape;705;p89"/>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One study found that a painting became </a:t>
            </a:r>
            <a:r>
              <a:rPr lang="en" sz="1500" b="0">
                <a:solidFill>
                  <a:srgbClr val="000000"/>
                </a:solidFill>
                <a:uFill>
                  <a:noFill/>
                </a:uFill>
                <a:hlinkClick r:id="rId3">
                  <a:extLst>
                    <a:ext uri="{A12FA001-AC4F-418D-AE19-62706E023703}">
                      <ahyp:hlinkClr xmlns:ahyp="http://schemas.microsoft.com/office/drawing/2018/hyperlinkcolor" val="tx"/>
                    </a:ext>
                  </a:extLst>
                </a:hlinkClick>
              </a:rPr>
              <a:t>11% more valuable</a:t>
            </a:r>
            <a:r>
              <a:rPr lang="en" sz="1500" b="0">
                <a:solidFill>
                  <a:srgbClr val="000000"/>
                </a:solidFill>
              </a:rPr>
              <a:t> when the artist’s story was featured below it. </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 sz="1500" b="0">
                <a:solidFill>
                  <a:srgbClr val="000000"/>
                </a:solidFill>
              </a:rPr>
              <a:t>Small businesses with ethically-made, locally-sourced products can actually increase the perceived value of the products by featuring the story of the workers engaged in the production.</a:t>
            </a:r>
            <a:endParaRPr sz="1500" b="0">
              <a:solidFill>
                <a:srgbClr val="000000"/>
              </a:solidFill>
            </a:endParaRPr>
          </a:p>
        </p:txBody>
      </p:sp>
      <p:cxnSp>
        <p:nvCxnSpPr>
          <p:cNvPr id="706" name="Google Shape;706;p8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1"/>
        <p:cNvGrpSpPr/>
        <p:nvPr/>
      </p:nvGrpSpPr>
      <p:grpSpPr>
        <a:xfrm>
          <a:off x="0" y="0"/>
          <a:ext cx="0" cy="0"/>
          <a:chOff x="0" y="0"/>
          <a:chExt cx="0" cy="0"/>
        </a:xfrm>
      </p:grpSpPr>
      <p:sp>
        <p:nvSpPr>
          <p:cNvPr id="712" name="Google Shape;712;p90"/>
          <p:cNvSpPr/>
          <p:nvPr/>
        </p:nvSpPr>
        <p:spPr>
          <a:xfrm>
            <a:off x="1121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0"/>
          <p:cNvSpPr txBox="1">
            <a:spLocks noGrp="1"/>
          </p:cNvSpPr>
          <p:nvPr>
            <p:ph type="ctrTitle"/>
          </p:nvPr>
        </p:nvSpPr>
        <p:spPr>
          <a:xfrm>
            <a:off x="20309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Digital Storytelling</a:t>
            </a:r>
            <a:endParaRPr sz="3600">
              <a:solidFill>
                <a:srgbClr val="00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20" name="Google Shape;720;p91"/>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i="1">
                <a:solidFill>
                  <a:srgbClr val="000000"/>
                </a:solidFill>
                <a:highlight>
                  <a:srgbClr val="FFFFFF"/>
                </a:highlight>
              </a:rPr>
              <a:t>Storytelling:</a:t>
            </a:r>
            <a:br>
              <a:rPr lang="en" sz="2500" i="1">
                <a:solidFill>
                  <a:schemeClr val="accent2"/>
                </a:solidFill>
                <a:highlight>
                  <a:srgbClr val="FFFFFF"/>
                </a:highlight>
              </a:rPr>
            </a:br>
            <a:r>
              <a:rPr lang="en" sz="2500" i="1">
                <a:solidFill>
                  <a:schemeClr val="accent2"/>
                </a:solidFill>
                <a:highlight>
                  <a:srgbClr val="FFFFFF"/>
                </a:highlight>
              </a:rPr>
              <a:t>Telling or writing of stories. An ancient art form and a valuable form of human expression.</a:t>
            </a:r>
            <a:endParaRPr sz="2500" i="1">
              <a:solidFill>
                <a:schemeClr val="accent2"/>
              </a:solidFill>
              <a:highlight>
                <a:srgbClr val="FFFFFF"/>
              </a:highlight>
            </a:endParaRPr>
          </a:p>
          <a:p>
            <a:pPr marL="0" marR="0" lvl="0" indent="0" algn="l" rtl="0">
              <a:lnSpc>
                <a:spcPct val="100000"/>
              </a:lnSpc>
              <a:spcBef>
                <a:spcPts val="0"/>
              </a:spcBef>
              <a:spcAft>
                <a:spcPts val="0"/>
              </a:spcAft>
              <a:buNone/>
            </a:pP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 sz="2500" i="1">
                <a:solidFill>
                  <a:srgbClr val="000000"/>
                </a:solidFill>
                <a:highlight>
                  <a:srgbClr val="FFFFFF"/>
                </a:highlight>
              </a:rPr>
              <a:t>Digital:</a:t>
            </a:r>
            <a:br>
              <a:rPr lang="en" sz="2500" i="1">
                <a:solidFill>
                  <a:schemeClr val="accent2"/>
                </a:solidFill>
                <a:highlight>
                  <a:srgbClr val="FFFFFF"/>
                </a:highlight>
              </a:rPr>
            </a:br>
            <a:r>
              <a:rPr lang="en" sz="2500" i="1">
                <a:solidFill>
                  <a:schemeClr val="accent2"/>
                </a:solidFill>
                <a:highlight>
                  <a:srgbClr val="FFFFFF"/>
                </a:highlight>
              </a:rPr>
              <a:t>Computer-based tools, content &amp; delivery.</a:t>
            </a:r>
            <a:endParaRPr i="1">
              <a:solidFill>
                <a:schemeClr val="accent2"/>
              </a:solidFill>
              <a:highlight>
                <a:srgbClr val="FFFFFF"/>
              </a:highlight>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4"/>
        <p:cNvGrpSpPr/>
        <p:nvPr/>
      </p:nvGrpSpPr>
      <p:grpSpPr>
        <a:xfrm>
          <a:off x="0" y="0"/>
          <a:ext cx="0" cy="0"/>
          <a:chOff x="0" y="0"/>
          <a:chExt cx="0" cy="0"/>
        </a:xfrm>
      </p:grpSpPr>
      <p:sp>
        <p:nvSpPr>
          <p:cNvPr id="725" name="Google Shape;725;p9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Digital</a:t>
            </a:r>
            <a:endParaRPr sz="2000">
              <a:solidFill>
                <a:srgbClr val="000000"/>
              </a:solidFill>
            </a:endParaRPr>
          </a:p>
          <a:p>
            <a:pPr marL="0" lvl="0" indent="0" algn="l" rtl="0">
              <a:spcBef>
                <a:spcPts val="0"/>
              </a:spcBef>
              <a:spcAft>
                <a:spcPts val="0"/>
              </a:spcAft>
              <a:buNone/>
            </a:pPr>
            <a:r>
              <a:rPr lang="en" sz="2000">
                <a:solidFill>
                  <a:srgbClr val="000000"/>
                </a:solidFill>
              </a:rPr>
              <a:t>Storytelling</a:t>
            </a:r>
            <a:endParaRPr sz="2000">
              <a:solidFill>
                <a:srgbClr val="000000"/>
              </a:solidFill>
            </a:endParaRPr>
          </a:p>
        </p:txBody>
      </p:sp>
      <p:sp>
        <p:nvSpPr>
          <p:cNvPr id="727" name="Google Shape;727;p9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rgbClr val="000000"/>
                </a:solidFill>
              </a:rPr>
              <a:t>“Digital Storytelling is the modern expression of the ancient art of storytelling”. </a:t>
            </a:r>
            <a:r>
              <a:rPr lang="en" sz="1000" b="0" i="1">
                <a:solidFill>
                  <a:srgbClr val="000000"/>
                </a:solidFill>
              </a:rPr>
              <a:t>(Barrett, 2007)</a:t>
            </a:r>
            <a:endParaRPr sz="1000" b="0" i="1">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 sz="1500" b="0">
                <a:solidFill>
                  <a:srgbClr val="000000"/>
                </a:solidFill>
              </a:rPr>
              <a:t>“Digital storytelling combines the art of telling stories with a variety of digital multimedia, such as images, audio, and video. Just about all digital stories bring together some mixture of digital graphics, text, recorded audio narration, video and music to present information on a specific topic.” </a:t>
            </a:r>
            <a:r>
              <a:rPr lang="en" sz="1000" b="0" i="1">
                <a:solidFill>
                  <a:srgbClr val="000000"/>
                </a:solidFill>
              </a:rPr>
              <a:t>(Robin, 2008)</a:t>
            </a:r>
            <a:endParaRPr sz="1000" b="0" i="1">
              <a:solidFill>
                <a:srgbClr val="000000"/>
              </a:solidFill>
            </a:endParaRPr>
          </a:p>
        </p:txBody>
      </p:sp>
      <p:cxnSp>
        <p:nvCxnSpPr>
          <p:cNvPr id="728" name="Google Shape;728;p9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p:cNvGrpSpPr/>
        <p:nvPr/>
      </p:nvGrpSpPr>
      <p:grpSpPr>
        <a:xfrm>
          <a:off x="0" y="0"/>
          <a:ext cx="0" cy="0"/>
          <a:chOff x="0" y="0"/>
          <a:chExt cx="0" cy="0"/>
        </a:xfrm>
      </p:grpSpPr>
      <p:sp>
        <p:nvSpPr>
          <p:cNvPr id="132" name="Google Shape;132;p20"/>
          <p:cNvSpPr/>
          <p:nvPr/>
        </p:nvSpPr>
        <p:spPr>
          <a:xfrm>
            <a:off x="1121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txBox="1">
            <a:spLocks noGrp="1"/>
          </p:cNvSpPr>
          <p:nvPr>
            <p:ph type="ctrTitle"/>
          </p:nvPr>
        </p:nvSpPr>
        <p:spPr>
          <a:xfrm>
            <a:off x="20309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Origin of Storytelling</a:t>
            </a:r>
            <a:endParaRPr sz="3600">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3"/>
        <p:cNvGrpSpPr/>
        <p:nvPr/>
      </p:nvGrpSpPr>
      <p:grpSpPr>
        <a:xfrm>
          <a:off x="0" y="0"/>
          <a:ext cx="0" cy="0"/>
          <a:chOff x="0" y="0"/>
          <a:chExt cx="0" cy="0"/>
        </a:xfrm>
      </p:grpSpPr>
      <p:sp>
        <p:nvSpPr>
          <p:cNvPr id="735" name="Google Shape;735;p93"/>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chemeClr val="accent2"/>
                </a:solidFill>
                <a:highlight>
                  <a:srgbClr val="FFFFFF"/>
                </a:highlight>
              </a:rPr>
              <a:t>“Digital storytelling involves the use of graphics, images, pictures, sound, and videos to engage the viewers in an effort to drive emotions, engage intercommunication, and motivate an audience to action.”</a:t>
            </a:r>
            <a:endParaRPr i="1">
              <a:solidFill>
                <a:schemeClr val="accent2"/>
              </a:solidFill>
            </a:endParaRPr>
          </a:p>
          <a:p>
            <a:pPr marL="0" lvl="0" indent="0" algn="l" rtl="0">
              <a:spcBef>
                <a:spcPts val="0"/>
              </a:spcBef>
              <a:spcAft>
                <a:spcPts val="0"/>
              </a:spcAft>
              <a:buNone/>
            </a:pPr>
            <a:endParaRPr i="1">
              <a:solidFill>
                <a:schemeClr val="accent2"/>
              </a:solidFill>
            </a:endParaRPr>
          </a:p>
          <a:p>
            <a:pPr marL="0" lvl="0" indent="0" algn="l" rtl="0">
              <a:spcBef>
                <a:spcPts val="0"/>
              </a:spcBef>
              <a:spcAft>
                <a:spcPts val="0"/>
              </a:spcAft>
              <a:buNone/>
            </a:pPr>
            <a:r>
              <a:rPr lang="en" sz="2500" b="0" i="1">
                <a:solidFill>
                  <a:srgbClr val="000000"/>
                </a:solidFill>
                <a:highlight>
                  <a:srgbClr val="FFFFFF"/>
                </a:highlight>
              </a:rPr>
              <a:t>Eric and Sacha</a:t>
            </a:r>
            <a:endParaRPr sz="2500" i="1">
              <a:solidFill>
                <a:srgbClr val="000000"/>
              </a:solidFill>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9"/>
        <p:cNvGrpSpPr/>
        <p:nvPr/>
      </p:nvGrpSpPr>
      <p:grpSpPr>
        <a:xfrm>
          <a:off x="0" y="0"/>
          <a:ext cx="0" cy="0"/>
          <a:chOff x="0" y="0"/>
          <a:chExt cx="0" cy="0"/>
        </a:xfrm>
      </p:grpSpPr>
      <p:pic>
        <p:nvPicPr>
          <p:cNvPr id="740" name="Google Shape;740;p9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4"/>
        <p:cNvGrpSpPr/>
        <p:nvPr/>
      </p:nvGrpSpPr>
      <p:grpSpPr>
        <a:xfrm>
          <a:off x="0" y="0"/>
          <a:ext cx="0" cy="0"/>
          <a:chOff x="0" y="0"/>
          <a:chExt cx="0" cy="0"/>
        </a:xfrm>
      </p:grpSpPr>
      <p:pic>
        <p:nvPicPr>
          <p:cNvPr id="745" name="Google Shape;745;p9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9"/>
        <p:cNvGrpSpPr/>
        <p:nvPr/>
      </p:nvGrpSpPr>
      <p:grpSpPr>
        <a:xfrm>
          <a:off x="0" y="0"/>
          <a:ext cx="0" cy="0"/>
          <a:chOff x="0" y="0"/>
          <a:chExt cx="0" cy="0"/>
        </a:xfrm>
      </p:grpSpPr>
      <p:pic>
        <p:nvPicPr>
          <p:cNvPr id="750" name="Google Shape;750;p96" title="For sale_ baby shoes, never worn. 3.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pic>
        <p:nvPicPr>
          <p:cNvPr id="755" name="Google Shape;755;p97" title="For sale_ baby shoes, never worn. 4.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9"/>
        <p:cNvGrpSpPr/>
        <p:nvPr/>
      </p:nvGrpSpPr>
      <p:grpSpPr>
        <a:xfrm>
          <a:off x="0" y="0"/>
          <a:ext cx="0" cy="0"/>
          <a:chOff x="0" y="0"/>
          <a:chExt cx="0" cy="0"/>
        </a:xfrm>
      </p:grpSpPr>
      <p:sp>
        <p:nvSpPr>
          <p:cNvPr id="760" name="Google Shape;760;p9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Few Great Examples</a:t>
            </a:r>
            <a:endParaRPr sz="2000">
              <a:solidFill>
                <a:srgbClr val="000000"/>
              </a:solidFill>
            </a:endParaRPr>
          </a:p>
        </p:txBody>
      </p:sp>
      <p:sp>
        <p:nvSpPr>
          <p:cNvPr id="762" name="Google Shape;762;p9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3">
                  <a:extLst>
                    <a:ext uri="{A12FA001-AC4F-418D-AE19-62706E023703}">
                      <ahyp:hlinkClr xmlns:ahyp="http://schemas.microsoft.com/office/drawing/2018/hyperlinkcolor" val="tx"/>
                    </a:ext>
                  </a:extLst>
                </a:hlinkClick>
              </a:rPr>
              <a:t>The Boat</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endParaRPr sz="15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4">
                  <a:extLst>
                    <a:ext uri="{A12FA001-AC4F-418D-AE19-62706E023703}">
                      <ahyp:hlinkClr xmlns:ahyp="http://schemas.microsoft.com/office/drawing/2018/hyperlinkcolor" val="tx"/>
                    </a:ext>
                  </a:extLst>
                </a:hlinkClick>
              </a:rPr>
              <a:t>The Bear and the Scarf</a:t>
            </a:r>
            <a:r>
              <a:rPr lang="en" sz="3000" i="1">
                <a:solidFill>
                  <a:schemeClr val="accent2"/>
                </a:solidFill>
                <a:highlight>
                  <a:schemeClr val="lt1"/>
                </a:highlight>
              </a:rPr>
              <a:t> </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endParaRPr sz="15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5">
                  <a:extLst>
                    <a:ext uri="{A12FA001-AC4F-418D-AE19-62706E023703}">
                      <ahyp:hlinkClr xmlns:ahyp="http://schemas.microsoft.com/office/drawing/2018/hyperlinkcolor" val="tx"/>
                    </a:ext>
                  </a:extLst>
                </a:hlinkClick>
              </a:rPr>
              <a:t>Heschung</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endParaRPr sz="15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r>
              <a:rPr lang="en" sz="3000" i="1">
                <a:solidFill>
                  <a:schemeClr val="accent2"/>
                </a:solidFill>
                <a:highlight>
                  <a:schemeClr val="lt1"/>
                </a:highlight>
                <a:uFill>
                  <a:noFill/>
                </a:uFill>
                <a:hlinkClick r:id="rId6">
                  <a:extLst>
                    <a:ext uri="{A12FA001-AC4F-418D-AE19-62706E023703}">
                      <ahyp:hlinkClr xmlns:ahyp="http://schemas.microsoft.com/office/drawing/2018/hyperlinkcolor" val="tx"/>
                    </a:ext>
                  </a:extLst>
                </a:hlinkClick>
              </a:rPr>
              <a:t>Saving Maggie</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endParaRPr sz="1500" i="1">
              <a:solidFill>
                <a:schemeClr val="accent2"/>
              </a:solidFill>
              <a:highlight>
                <a:schemeClr val="lt1"/>
              </a:highlight>
            </a:endParaRPr>
          </a:p>
          <a:p>
            <a:pPr marL="0" marR="0" lvl="0" indent="0" algn="l" rtl="0">
              <a:lnSpc>
                <a:spcPct val="100000"/>
              </a:lnSpc>
              <a:spcBef>
                <a:spcPts val="0"/>
              </a:spcBef>
              <a:spcAft>
                <a:spcPts val="0"/>
              </a:spcAft>
              <a:buNone/>
            </a:pPr>
            <a:r>
              <a:rPr lang="en" sz="3000" i="1">
                <a:solidFill>
                  <a:schemeClr val="accent2"/>
                </a:solidFill>
                <a:highlight>
                  <a:schemeClr val="lt1"/>
                </a:highlight>
                <a:uFill>
                  <a:noFill/>
                </a:uFill>
                <a:hlinkClick r:id="rId7">
                  <a:extLst>
                    <a:ext uri="{A12FA001-AC4F-418D-AE19-62706E023703}">
                      <ahyp:hlinkClr xmlns:ahyp="http://schemas.microsoft.com/office/drawing/2018/hyperlinkcolor" val="tx"/>
                    </a:ext>
                  </a:extLst>
                </a:hlinkClick>
              </a:rPr>
              <a:t>Every Last Drop</a:t>
            </a:r>
            <a:endParaRPr sz="3000" i="1">
              <a:solidFill>
                <a:schemeClr val="accent2"/>
              </a:solidFill>
              <a:highlight>
                <a:schemeClr val="lt1"/>
              </a:highlight>
            </a:endParaRPr>
          </a:p>
          <a:p>
            <a:pPr marL="0" marR="0" lvl="0" indent="0" algn="l" rtl="0">
              <a:lnSpc>
                <a:spcPct val="100000"/>
              </a:lnSpc>
              <a:spcBef>
                <a:spcPts val="0"/>
              </a:spcBef>
              <a:spcAft>
                <a:spcPts val="0"/>
              </a:spcAft>
              <a:buNone/>
            </a:pPr>
            <a:endParaRPr sz="1500" i="1">
              <a:solidFill>
                <a:schemeClr val="accent2"/>
              </a:solidFill>
              <a:highlight>
                <a:schemeClr val="lt1"/>
              </a:highlight>
            </a:endParaRPr>
          </a:p>
          <a:p>
            <a:pPr marL="0" marR="0" lvl="0" indent="0" algn="l" rtl="0">
              <a:lnSpc>
                <a:spcPct val="100000"/>
              </a:lnSpc>
              <a:spcBef>
                <a:spcPts val="0"/>
              </a:spcBef>
              <a:spcAft>
                <a:spcPts val="0"/>
              </a:spcAft>
              <a:buNone/>
            </a:pPr>
            <a:r>
              <a:rPr lang="en" sz="3000" i="1">
                <a:solidFill>
                  <a:schemeClr val="accent2"/>
                </a:solidFill>
                <a:highlight>
                  <a:schemeClr val="lt1"/>
                </a:highlight>
                <a:uFill>
                  <a:noFill/>
                </a:uFill>
                <a:hlinkClick r:id="rId8">
                  <a:extLst>
                    <a:ext uri="{A12FA001-AC4F-418D-AE19-62706E023703}">
                      <ahyp:hlinkClr xmlns:ahyp="http://schemas.microsoft.com/office/drawing/2018/hyperlinkcolor" val="tx"/>
                    </a:ext>
                  </a:extLst>
                </a:hlinkClick>
              </a:rPr>
              <a:t>The Fallen</a:t>
            </a:r>
            <a:endParaRPr sz="3000" i="1">
              <a:solidFill>
                <a:schemeClr val="accent2"/>
              </a:solidFill>
              <a:highlight>
                <a:schemeClr val="lt1"/>
              </a:highlight>
            </a:endParaRPr>
          </a:p>
        </p:txBody>
      </p:sp>
      <p:cxnSp>
        <p:nvCxnSpPr>
          <p:cNvPr id="763" name="Google Shape;763;p9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8"/>
        <p:cNvGrpSpPr/>
        <p:nvPr/>
      </p:nvGrpSpPr>
      <p:grpSpPr>
        <a:xfrm>
          <a:off x="0" y="0"/>
          <a:ext cx="0" cy="0"/>
          <a:chOff x="0" y="0"/>
          <a:chExt cx="0" cy="0"/>
        </a:xfrm>
      </p:grpSpPr>
      <p:sp>
        <p:nvSpPr>
          <p:cNvPr id="769" name="Google Shape;769;p9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Few Great Examples</a:t>
            </a:r>
            <a:endParaRPr sz="2000">
              <a:solidFill>
                <a:srgbClr val="000000"/>
              </a:solidFill>
            </a:endParaRPr>
          </a:p>
        </p:txBody>
      </p:sp>
      <p:sp>
        <p:nvSpPr>
          <p:cNvPr id="771" name="Google Shape;771;p99"/>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500" i="1" u="sng">
                <a:solidFill>
                  <a:schemeClr val="accent2"/>
                </a:solidFill>
                <a:highlight>
                  <a:schemeClr val="lt1"/>
                </a:highlight>
                <a:hlinkClick r:id="rId3">
                  <a:extLst>
                    <a:ext uri="{A12FA001-AC4F-418D-AE19-62706E023703}">
                      <ahyp:hlinkClr xmlns:ahyp="http://schemas.microsoft.com/office/drawing/2018/hyperlinkcolor" val="tx"/>
                    </a:ext>
                  </a:extLst>
                </a:hlinkClick>
              </a:rPr>
              <a:t>https://www.angrytide.io/</a:t>
            </a: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r>
              <a:rPr lang="en" sz="2500" i="1" u="sng">
                <a:solidFill>
                  <a:schemeClr val="accent2"/>
                </a:solidFill>
                <a:highlight>
                  <a:schemeClr val="lt1"/>
                </a:highlight>
                <a:hlinkClick r:id="rId4">
                  <a:extLst>
                    <a:ext uri="{A12FA001-AC4F-418D-AE19-62706E023703}">
                      <ahyp:hlinkClr xmlns:ahyp="http://schemas.microsoft.com/office/drawing/2018/hyperlinkcolor" val="tx"/>
                    </a:ext>
                  </a:extLst>
                </a:hlinkClick>
              </a:rPr>
              <a:t>https://gleec.com/pay</a:t>
            </a: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r>
              <a:rPr lang="en" sz="2500" i="1" u="sng">
                <a:solidFill>
                  <a:schemeClr val="accent2"/>
                </a:solidFill>
                <a:highlight>
                  <a:schemeClr val="lt1"/>
                </a:highlight>
                <a:hlinkClick r:id="rId5">
                  <a:extLst>
                    <a:ext uri="{A12FA001-AC4F-418D-AE19-62706E023703}">
                      <ahyp:hlinkClr xmlns:ahyp="http://schemas.microsoft.com/office/drawing/2018/hyperlinkcolor" val="tx"/>
                    </a:ext>
                  </a:extLst>
                </a:hlinkClick>
              </a:rPr>
              <a:t>https://beta.hearingbirdsong.com/</a:t>
            </a: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a:buNone/>
            </a:pPr>
            <a:endParaRPr sz="2500" i="1">
              <a:solidFill>
                <a:schemeClr val="accent2"/>
              </a:solidFill>
              <a:highlight>
                <a:schemeClr val="lt1"/>
              </a:highlight>
            </a:endParaRPr>
          </a:p>
        </p:txBody>
      </p:sp>
      <p:cxnSp>
        <p:nvCxnSpPr>
          <p:cNvPr id="772" name="Google Shape;772;p9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7"/>
        <p:cNvGrpSpPr/>
        <p:nvPr/>
      </p:nvGrpSpPr>
      <p:grpSpPr>
        <a:xfrm>
          <a:off x="0" y="0"/>
          <a:ext cx="0" cy="0"/>
          <a:chOff x="0" y="0"/>
          <a:chExt cx="0" cy="0"/>
        </a:xfrm>
      </p:grpSpPr>
      <p:sp>
        <p:nvSpPr>
          <p:cNvPr id="778" name="Google Shape;778;p10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0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5 Elements</a:t>
            </a:r>
            <a:endParaRPr sz="2000">
              <a:solidFill>
                <a:srgbClr val="000000"/>
              </a:solidFill>
            </a:endParaRPr>
          </a:p>
          <a:p>
            <a:pPr marL="0" lvl="0" indent="0" algn="l" rtl="0">
              <a:spcBef>
                <a:spcPts val="0"/>
              </a:spcBef>
              <a:spcAft>
                <a:spcPts val="0"/>
              </a:spcAft>
              <a:buNone/>
            </a:pPr>
            <a:r>
              <a:rPr lang="en" sz="2000">
                <a:solidFill>
                  <a:srgbClr val="000000"/>
                </a:solidFill>
              </a:rPr>
              <a:t>Of Digital</a:t>
            </a:r>
            <a:endParaRPr sz="2000">
              <a:solidFill>
                <a:srgbClr val="000000"/>
              </a:solidFill>
            </a:endParaRPr>
          </a:p>
          <a:p>
            <a:pPr marL="0" lvl="0" indent="0" algn="l" rtl="0">
              <a:spcBef>
                <a:spcPts val="0"/>
              </a:spcBef>
              <a:spcAft>
                <a:spcPts val="0"/>
              </a:spcAft>
              <a:buNone/>
            </a:pPr>
            <a:r>
              <a:rPr lang="en" sz="2000">
                <a:solidFill>
                  <a:srgbClr val="000000"/>
                </a:solidFill>
              </a:rPr>
              <a:t>Storytelling</a:t>
            </a:r>
            <a:endParaRPr sz="2000">
              <a:solidFill>
                <a:srgbClr val="000000"/>
              </a:solidFill>
            </a:endParaRPr>
          </a:p>
        </p:txBody>
      </p:sp>
      <p:sp>
        <p:nvSpPr>
          <p:cNvPr id="780" name="Google Shape;780;p100"/>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419100" algn="just" rtl="0">
              <a:spcBef>
                <a:spcPts val="0"/>
              </a:spcBef>
              <a:spcAft>
                <a:spcPts val="0"/>
              </a:spcAft>
              <a:buClr>
                <a:schemeClr val="accent2"/>
              </a:buClr>
              <a:buSzPts val="3000"/>
              <a:buAutoNum type="arabicPeriod"/>
            </a:pPr>
            <a:r>
              <a:rPr lang="en" sz="3000">
                <a:solidFill>
                  <a:schemeClr val="accent2"/>
                </a:solidFill>
              </a:rPr>
              <a:t>Structure</a:t>
            </a:r>
            <a:endParaRPr sz="3000">
              <a:solidFill>
                <a:schemeClr val="accent2"/>
              </a:solidFill>
            </a:endParaRPr>
          </a:p>
          <a:p>
            <a:pPr marL="914400" lvl="0" indent="0" algn="just" rtl="0">
              <a:spcBef>
                <a:spcPts val="0"/>
              </a:spcBef>
              <a:spcAft>
                <a:spcPts val="0"/>
              </a:spcAft>
              <a:buNone/>
            </a:pPr>
            <a:r>
              <a:rPr lang="en" sz="1200" b="0">
                <a:solidFill>
                  <a:srgbClr val="000000"/>
                </a:solidFill>
              </a:rPr>
              <a:t>Linear | Side-Branches | Non-Linear</a:t>
            </a:r>
            <a:endParaRPr sz="1200" b="0">
              <a:solidFill>
                <a:srgbClr val="000000"/>
              </a:solidFill>
            </a:endParaRPr>
          </a:p>
          <a:p>
            <a:pPr marL="457200" lvl="0" indent="-419100" algn="just" rtl="0">
              <a:spcBef>
                <a:spcPts val="0"/>
              </a:spcBef>
              <a:spcAft>
                <a:spcPts val="0"/>
              </a:spcAft>
              <a:buClr>
                <a:schemeClr val="accent2"/>
              </a:buClr>
              <a:buSzPts val="3000"/>
              <a:buAutoNum type="arabicPeriod"/>
            </a:pPr>
            <a:r>
              <a:rPr lang="en" sz="3000">
                <a:solidFill>
                  <a:schemeClr val="accent2"/>
                </a:solidFill>
              </a:rPr>
              <a:t>Assets</a:t>
            </a:r>
            <a:endParaRPr sz="3000">
              <a:solidFill>
                <a:schemeClr val="accent2"/>
              </a:solidFill>
            </a:endParaRPr>
          </a:p>
          <a:p>
            <a:pPr marL="914400" marR="0" lvl="0" indent="0" algn="just" rtl="0">
              <a:lnSpc>
                <a:spcPct val="100000"/>
              </a:lnSpc>
              <a:spcBef>
                <a:spcPts val="0"/>
              </a:spcBef>
              <a:spcAft>
                <a:spcPts val="0"/>
              </a:spcAft>
              <a:buNone/>
            </a:pPr>
            <a:r>
              <a:rPr lang="en" sz="1200" b="0">
                <a:solidFill>
                  <a:srgbClr val="000000"/>
                </a:solidFill>
              </a:rPr>
              <a:t>Photos | Videos | Audio | Text | Graphics</a:t>
            </a:r>
            <a:endParaRPr sz="1200" b="0">
              <a:solidFill>
                <a:srgbClr val="000000"/>
              </a:solidFill>
            </a:endParaRPr>
          </a:p>
          <a:p>
            <a:pPr marL="457200" lvl="0" indent="-419100" algn="just" rtl="0">
              <a:spcBef>
                <a:spcPts val="0"/>
              </a:spcBef>
              <a:spcAft>
                <a:spcPts val="0"/>
              </a:spcAft>
              <a:buClr>
                <a:schemeClr val="accent2"/>
              </a:buClr>
              <a:buSzPts val="3000"/>
              <a:buAutoNum type="arabicPeriod"/>
            </a:pPr>
            <a:r>
              <a:rPr lang="en" sz="3000">
                <a:solidFill>
                  <a:schemeClr val="accent2"/>
                </a:solidFill>
              </a:rPr>
              <a:t>Design</a:t>
            </a:r>
            <a:endParaRPr sz="3000">
              <a:solidFill>
                <a:schemeClr val="accent2"/>
              </a:solidFill>
            </a:endParaRPr>
          </a:p>
          <a:p>
            <a:pPr marL="914400" marR="0" lvl="0" indent="0" algn="just" rtl="0">
              <a:lnSpc>
                <a:spcPct val="100000"/>
              </a:lnSpc>
              <a:spcBef>
                <a:spcPts val="0"/>
              </a:spcBef>
              <a:spcAft>
                <a:spcPts val="0"/>
              </a:spcAft>
              <a:buNone/>
            </a:pPr>
            <a:r>
              <a:rPr lang="en" sz="1200" b="0">
                <a:solidFill>
                  <a:srgbClr val="000000"/>
                </a:solidFill>
              </a:rPr>
              <a:t>Composition | Layout</a:t>
            </a:r>
            <a:endParaRPr sz="3000" b="0">
              <a:solidFill>
                <a:srgbClr val="000000"/>
              </a:solidFill>
            </a:endParaRPr>
          </a:p>
          <a:p>
            <a:pPr marL="457200" lvl="0" indent="-419100" algn="just" rtl="0">
              <a:spcBef>
                <a:spcPts val="0"/>
              </a:spcBef>
              <a:spcAft>
                <a:spcPts val="0"/>
              </a:spcAft>
              <a:buClr>
                <a:schemeClr val="accent2"/>
              </a:buClr>
              <a:buSzPts val="3000"/>
              <a:buAutoNum type="arabicPeriod"/>
            </a:pPr>
            <a:r>
              <a:rPr lang="en" sz="3000">
                <a:solidFill>
                  <a:schemeClr val="accent2"/>
                </a:solidFill>
              </a:rPr>
              <a:t>Technology</a:t>
            </a:r>
            <a:endParaRPr sz="3000">
              <a:solidFill>
                <a:schemeClr val="accent2"/>
              </a:solidFill>
            </a:endParaRPr>
          </a:p>
          <a:p>
            <a:pPr marL="914400" marR="0" lvl="0" indent="0" algn="just" rtl="0">
              <a:lnSpc>
                <a:spcPct val="100000"/>
              </a:lnSpc>
              <a:spcBef>
                <a:spcPts val="0"/>
              </a:spcBef>
              <a:spcAft>
                <a:spcPts val="0"/>
              </a:spcAft>
              <a:buNone/>
            </a:pPr>
            <a:r>
              <a:rPr lang="en" sz="1200" b="0">
                <a:solidFill>
                  <a:srgbClr val="000000"/>
                </a:solidFill>
              </a:rPr>
              <a:t>Web | App | Game | Slideshow | Videos</a:t>
            </a:r>
            <a:endParaRPr sz="3000" b="0">
              <a:solidFill>
                <a:srgbClr val="000000"/>
              </a:solidFill>
            </a:endParaRPr>
          </a:p>
          <a:p>
            <a:pPr marL="457200" lvl="0" indent="-419100" algn="just" rtl="0">
              <a:spcBef>
                <a:spcPts val="0"/>
              </a:spcBef>
              <a:spcAft>
                <a:spcPts val="0"/>
              </a:spcAft>
              <a:buClr>
                <a:schemeClr val="accent2"/>
              </a:buClr>
              <a:buSzPts val="3000"/>
              <a:buAutoNum type="arabicPeriod"/>
            </a:pPr>
            <a:r>
              <a:rPr lang="en" sz="3000">
                <a:solidFill>
                  <a:schemeClr val="accent2"/>
                </a:solidFill>
              </a:rPr>
              <a:t>Accessibility </a:t>
            </a:r>
            <a:endParaRPr sz="3000">
              <a:solidFill>
                <a:schemeClr val="accent2"/>
              </a:solidFill>
            </a:endParaRPr>
          </a:p>
          <a:p>
            <a:pPr marL="457200" lvl="0" indent="457200" algn="just" rtl="0">
              <a:spcBef>
                <a:spcPts val="0"/>
              </a:spcBef>
              <a:spcAft>
                <a:spcPts val="0"/>
              </a:spcAft>
              <a:buNone/>
            </a:pPr>
            <a:r>
              <a:rPr lang="en" sz="1200" b="0">
                <a:solidFill>
                  <a:srgbClr val="000000"/>
                </a:solidFill>
              </a:rPr>
              <a:t>How &amp; where does the audience consume it?</a:t>
            </a:r>
            <a:endParaRPr sz="3000" b="0">
              <a:solidFill>
                <a:srgbClr val="000000"/>
              </a:solidFill>
            </a:endParaRPr>
          </a:p>
        </p:txBody>
      </p:sp>
      <p:cxnSp>
        <p:nvCxnSpPr>
          <p:cNvPr id="781" name="Google Shape;781;p10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6"/>
        <p:cNvGrpSpPr/>
        <p:nvPr/>
      </p:nvGrpSpPr>
      <p:grpSpPr>
        <a:xfrm>
          <a:off x="0" y="0"/>
          <a:ext cx="0" cy="0"/>
          <a:chOff x="0" y="0"/>
          <a:chExt cx="0" cy="0"/>
        </a:xfrm>
      </p:grpSpPr>
      <p:sp>
        <p:nvSpPr>
          <p:cNvPr id="788" name="Google Shape;788;p101"/>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i="1">
                <a:solidFill>
                  <a:schemeClr val="accent2"/>
                </a:solidFill>
              </a:rPr>
              <a:t>“You can tell any story 20 different ways. The trick is to pick one and go with it.”</a:t>
            </a:r>
            <a:endParaRPr sz="2800" i="1">
              <a:solidFill>
                <a:schemeClr val="accent2"/>
              </a:solidFill>
            </a:endParaRPr>
          </a:p>
          <a:p>
            <a:pPr marL="0" marR="0" lvl="0" indent="0" algn="l" rtl="0">
              <a:lnSpc>
                <a:spcPct val="100000"/>
              </a:lnSpc>
              <a:spcBef>
                <a:spcPts val="0"/>
              </a:spcBef>
              <a:spcAft>
                <a:spcPts val="0"/>
              </a:spcAft>
              <a:buNone/>
            </a:pPr>
            <a:endParaRPr sz="2800" i="1">
              <a:solidFill>
                <a:schemeClr val="accent2"/>
              </a:solidFill>
            </a:endParaRPr>
          </a:p>
          <a:p>
            <a:pPr marL="0" marR="0" lvl="0" indent="0" algn="l" rtl="0">
              <a:lnSpc>
                <a:spcPct val="100000"/>
              </a:lnSpc>
              <a:spcBef>
                <a:spcPts val="0"/>
              </a:spcBef>
              <a:spcAft>
                <a:spcPts val="0"/>
              </a:spcAft>
              <a:buNone/>
            </a:pPr>
            <a:r>
              <a:rPr lang="en" sz="1800" b="0" i="1">
                <a:solidFill>
                  <a:srgbClr val="000000"/>
                </a:solidFill>
              </a:rPr>
              <a:t>Clint Eastwood</a:t>
            </a:r>
            <a:endParaRPr sz="1800" b="0" i="1">
              <a:solidFill>
                <a:srgbClr val="000000"/>
              </a:solidFill>
            </a:endParaRPr>
          </a:p>
          <a:p>
            <a:pPr marL="0" marR="0" lvl="0" indent="0" algn="l" rtl="0">
              <a:lnSpc>
                <a:spcPct val="100000"/>
              </a:lnSpc>
              <a:spcBef>
                <a:spcPts val="0"/>
              </a:spcBef>
              <a:spcAft>
                <a:spcPts val="0"/>
              </a:spcAft>
              <a:buNone/>
            </a:pPr>
            <a:r>
              <a:rPr lang="en" sz="1800" b="0" i="1">
                <a:solidFill>
                  <a:srgbClr val="000000"/>
                </a:solidFill>
              </a:rPr>
              <a:t>American actor, director, producer, and politician</a:t>
            </a:r>
            <a:endParaRPr sz="1800" b="0" i="1">
              <a:solidFill>
                <a:srgbClr val="000000"/>
              </a:solidFill>
            </a:endParaRP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2"/>
        <p:cNvGrpSpPr/>
        <p:nvPr/>
      </p:nvGrpSpPr>
      <p:grpSpPr>
        <a:xfrm>
          <a:off x="0" y="0"/>
          <a:ext cx="0" cy="0"/>
          <a:chOff x="0" y="0"/>
          <a:chExt cx="0" cy="0"/>
        </a:xfrm>
      </p:grpSpPr>
      <p:sp>
        <p:nvSpPr>
          <p:cNvPr id="793" name="Google Shape;793;p102"/>
          <p:cNvSpPr/>
          <p:nvPr/>
        </p:nvSpPr>
        <p:spPr>
          <a:xfrm>
            <a:off x="4690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02"/>
          <p:cNvSpPr txBox="1">
            <a:spLocks noGrp="1"/>
          </p:cNvSpPr>
          <p:nvPr>
            <p:ph type="ctrTitle"/>
          </p:nvPr>
        </p:nvSpPr>
        <p:spPr>
          <a:xfrm>
            <a:off x="1149675" y="2176950"/>
            <a:ext cx="75030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Intellectual Property (IP)</a:t>
            </a:r>
            <a:endParaRPr sz="36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1"/>
          <p:cNvPicPr preferRelativeResize="0"/>
          <p:nvPr/>
        </p:nvPicPr>
        <p:blipFill rotWithShape="1">
          <a:blip r:embed="rId3">
            <a:alphaModFix/>
          </a:blip>
          <a:srcRect l="10624" r="762"/>
          <a:stretch/>
        </p:blipFill>
        <p:spPr>
          <a:xfrm>
            <a:off x="2551100" y="267000"/>
            <a:ext cx="6353825" cy="4609500"/>
          </a:xfrm>
          <a:prstGeom prst="rect">
            <a:avLst/>
          </a:prstGeom>
          <a:noFill/>
          <a:ln>
            <a:noFill/>
          </a:ln>
        </p:spPr>
      </p:pic>
      <p:sp>
        <p:nvSpPr>
          <p:cNvPr id="140" name="Google Shape;140;p2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We</a:t>
            </a:r>
            <a:endParaRPr sz="2000">
              <a:solidFill>
                <a:srgbClr val="000000"/>
              </a:solidFill>
            </a:endParaRPr>
          </a:p>
          <a:p>
            <a:pPr marL="0" lvl="0" indent="0" algn="l" rtl="0">
              <a:spcBef>
                <a:spcPts val="0"/>
              </a:spcBef>
              <a:spcAft>
                <a:spcPts val="0"/>
              </a:spcAft>
              <a:buNone/>
            </a:pPr>
            <a:r>
              <a:rPr lang="en" sz="2000">
                <a:solidFill>
                  <a:srgbClr val="000000"/>
                </a:solidFill>
              </a:rPr>
              <a:t>Humans</a:t>
            </a:r>
            <a:endParaRPr sz="2000">
              <a:solidFill>
                <a:srgbClr val="000000"/>
              </a:solidFill>
            </a:endParaRPr>
          </a:p>
        </p:txBody>
      </p:sp>
      <p:cxnSp>
        <p:nvCxnSpPr>
          <p:cNvPr id="142" name="Google Shape;142;p2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43" name="Google Shape;143;p21"/>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b="0">
                <a:solidFill>
                  <a:srgbClr val="000000"/>
                </a:solidFill>
              </a:rPr>
              <a:t>Infinitely curious &amp; inquisitive</a:t>
            </a:r>
            <a:endParaRPr sz="1500" b="0">
              <a:solidFill>
                <a:srgbClr val="000000"/>
              </a:solidFill>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pic>
        <p:nvPicPr>
          <p:cNvPr id="800" name="Google Shape;800;p103" descr="This video helps teachers understand the basics of copyright, fair use, public domain, and open licensing. For more information on this topic, read the open textbook chapter: https://edtechbooks.org/k12handbook/copyright" title="Copyright Basics for Teacher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animEffect transition="in" filter="fade">
                                      <p:cBhvr>
                                        <p:cTn id="7" dur="1000"/>
                                        <p:tgtEl>
                                          <p:spTgt spid="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4"/>
        <p:cNvGrpSpPr/>
        <p:nvPr/>
      </p:nvGrpSpPr>
      <p:grpSpPr>
        <a:xfrm>
          <a:off x="0" y="0"/>
          <a:ext cx="0" cy="0"/>
          <a:chOff x="0" y="0"/>
          <a:chExt cx="0" cy="0"/>
        </a:xfrm>
      </p:grpSpPr>
      <p:sp>
        <p:nvSpPr>
          <p:cNvPr id="805" name="Google Shape;805;p10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0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Intellectual Property</a:t>
            </a:r>
            <a:endParaRPr sz="2000">
              <a:solidFill>
                <a:srgbClr val="000000"/>
              </a:solidFill>
            </a:endParaRPr>
          </a:p>
        </p:txBody>
      </p:sp>
      <p:sp>
        <p:nvSpPr>
          <p:cNvPr id="807" name="Google Shape;807;p104"/>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chemeClr val="dk2"/>
                </a:solidFill>
              </a:rPr>
              <a:t>Intellectual property (IP) refers to creations of the mind: inventions, literary and artistic works, and symbols, names, images, and designs used in commerce.</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 sz="900" b="0">
                <a:solidFill>
                  <a:schemeClr val="accent4"/>
                </a:solidFill>
              </a:rPr>
              <a:t>World Intellectual Property Organization</a:t>
            </a:r>
            <a:endParaRPr sz="900" b="0">
              <a:solidFill>
                <a:schemeClr val="accent4"/>
              </a:solidFill>
            </a:endParaRPr>
          </a:p>
          <a:p>
            <a:pPr marL="0" marR="0" lvl="0" indent="0" algn="just" rtl="0">
              <a:lnSpc>
                <a:spcPct val="100000"/>
              </a:lnSpc>
              <a:spcBef>
                <a:spcPts val="0"/>
              </a:spcBef>
              <a:spcAft>
                <a:spcPts val="0"/>
              </a:spcAft>
              <a:buNone/>
            </a:pPr>
            <a:r>
              <a:rPr lang="en" sz="900" b="0">
                <a:solidFill>
                  <a:schemeClr val="accent4"/>
                </a:solidFill>
                <a:uFill>
                  <a:noFill/>
                </a:uFill>
                <a:hlinkClick r:id="rId3">
                  <a:extLst>
                    <a:ext uri="{A12FA001-AC4F-418D-AE19-62706E023703}">
                      <ahyp:hlinkClr xmlns:ahyp="http://schemas.microsoft.com/office/drawing/2018/hyperlinkcolor" val="tx"/>
                    </a:ext>
                  </a:extLst>
                </a:hlinkClick>
              </a:rPr>
              <a:t>http://www.wipo.int/about-ip/en/</a:t>
            </a:r>
            <a:r>
              <a:rPr lang="en" sz="900" b="0">
                <a:solidFill>
                  <a:schemeClr val="accent4"/>
                </a:solidFill>
              </a:rPr>
              <a:t>  </a:t>
            </a:r>
            <a:endParaRPr sz="900" b="0">
              <a:solidFill>
                <a:schemeClr val="accent4"/>
              </a:solidFill>
            </a:endParaRPr>
          </a:p>
          <a:p>
            <a:pPr marL="0" marR="0" lvl="0" indent="0" algn="just" rtl="0">
              <a:lnSpc>
                <a:spcPct val="100000"/>
              </a:lnSpc>
              <a:spcBef>
                <a:spcPts val="0"/>
              </a:spcBef>
              <a:spcAft>
                <a:spcPts val="0"/>
              </a:spcAft>
              <a:buNone/>
            </a:pPr>
            <a:endParaRPr sz="900" b="0">
              <a:solidFill>
                <a:schemeClr val="accent4"/>
              </a:solidFill>
            </a:endParaRPr>
          </a:p>
          <a:p>
            <a:pPr marL="0" marR="0" lvl="0" indent="0" algn="just" rtl="0">
              <a:lnSpc>
                <a:spcPct val="100000"/>
              </a:lnSpc>
              <a:spcBef>
                <a:spcPts val="0"/>
              </a:spcBef>
              <a:spcAft>
                <a:spcPts val="0"/>
              </a:spcAft>
              <a:buNone/>
            </a:pPr>
            <a:r>
              <a:rPr lang="en" sz="900" b="0">
                <a:solidFill>
                  <a:schemeClr val="accent4"/>
                </a:solidFill>
                <a:uFill>
                  <a:noFill/>
                </a:uFill>
                <a:hlinkClick r:id="rId4">
                  <a:extLst>
                    <a:ext uri="{A12FA001-AC4F-418D-AE19-62706E023703}">
                      <ahyp:hlinkClr xmlns:ahyp="http://schemas.microsoft.com/office/drawing/2018/hyperlinkcolor" val="tx"/>
                    </a:ext>
                  </a:extLst>
                </a:hlinkClick>
              </a:rPr>
              <a:t>https://dh.sites.gettysburg.edu/toolkit/media/copyright/</a:t>
            </a:r>
            <a:endParaRPr sz="900" b="0">
              <a:solidFill>
                <a:schemeClr val="accent4"/>
              </a:solidFill>
            </a:endParaRPr>
          </a:p>
          <a:p>
            <a:pPr marL="0" marR="0" lvl="0" indent="0" algn="just" rtl="0">
              <a:lnSpc>
                <a:spcPct val="100000"/>
              </a:lnSpc>
              <a:spcBef>
                <a:spcPts val="0"/>
              </a:spcBef>
              <a:spcAft>
                <a:spcPts val="0"/>
              </a:spcAft>
              <a:buNone/>
            </a:pPr>
            <a:endParaRPr sz="900" b="0">
              <a:solidFill>
                <a:schemeClr val="accent4"/>
              </a:solidFill>
            </a:endParaRPr>
          </a:p>
        </p:txBody>
      </p:sp>
      <p:cxnSp>
        <p:nvCxnSpPr>
          <p:cNvPr id="808" name="Google Shape;808;p10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3"/>
        <p:cNvGrpSpPr/>
        <p:nvPr/>
      </p:nvGrpSpPr>
      <p:grpSpPr>
        <a:xfrm>
          <a:off x="0" y="0"/>
          <a:ext cx="0" cy="0"/>
          <a:chOff x="0" y="0"/>
          <a:chExt cx="0" cy="0"/>
        </a:xfrm>
      </p:grpSpPr>
      <p:sp>
        <p:nvSpPr>
          <p:cNvPr id="814" name="Google Shape;814;p10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0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Ethical Concerns</a:t>
            </a:r>
            <a:endParaRPr sz="2000">
              <a:solidFill>
                <a:srgbClr val="000000"/>
              </a:solidFill>
            </a:endParaRPr>
          </a:p>
        </p:txBody>
      </p:sp>
      <p:sp>
        <p:nvSpPr>
          <p:cNvPr id="816" name="Google Shape;816;p105"/>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Another person is benefitting from someone else’s creativity and effort without paying or crediting the original creator.</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Why would anyone want to create things if they weren’t going to benefit financially and someone else was?</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Are there any reasons why you would argue for personal copying or posting content without authorization?</a:t>
            </a:r>
            <a:endParaRPr sz="1500" b="0">
              <a:solidFill>
                <a:schemeClr val="dk2"/>
              </a:solidFill>
            </a:endParaRPr>
          </a:p>
        </p:txBody>
      </p:sp>
      <p:cxnSp>
        <p:nvCxnSpPr>
          <p:cNvPr id="817" name="Google Shape;817;p10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2"/>
        <p:cNvGrpSpPr/>
        <p:nvPr/>
      </p:nvGrpSpPr>
      <p:grpSpPr>
        <a:xfrm>
          <a:off x="0" y="0"/>
          <a:ext cx="0" cy="0"/>
          <a:chOff x="0" y="0"/>
          <a:chExt cx="0" cy="0"/>
        </a:xfrm>
      </p:grpSpPr>
      <p:sp>
        <p:nvSpPr>
          <p:cNvPr id="823" name="Google Shape;823;p10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0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Intellectual Property</a:t>
            </a:r>
            <a:endParaRPr sz="2000">
              <a:solidFill>
                <a:srgbClr val="000000"/>
              </a:solidFill>
            </a:endParaRPr>
          </a:p>
        </p:txBody>
      </p:sp>
      <p:sp>
        <p:nvSpPr>
          <p:cNvPr id="825" name="Google Shape;825;p106"/>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People believe that if they change a work enough or use it in a collage, it is not </a:t>
            </a:r>
            <a:r>
              <a:rPr lang="en" sz="1500">
                <a:solidFill>
                  <a:schemeClr val="dk2"/>
                </a:solidFill>
              </a:rPr>
              <a:t>infringement</a:t>
            </a:r>
            <a:r>
              <a:rPr lang="en" sz="1500" b="0">
                <a:solidFill>
                  <a:schemeClr val="dk2"/>
                </a:solidFill>
              </a:rPr>
              <a:t>.</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Many people do not understand  the extent of ownership.</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If people understood intellectual property rules at the start, they could find works that are in </a:t>
            </a:r>
            <a:r>
              <a:rPr lang="en" sz="1500">
                <a:solidFill>
                  <a:schemeClr val="dk2"/>
                </a:solidFill>
              </a:rPr>
              <a:t>public domain</a:t>
            </a:r>
            <a:r>
              <a:rPr lang="en" sz="1500" b="0">
                <a:solidFill>
                  <a:schemeClr val="dk2"/>
                </a:solidFill>
              </a:rPr>
              <a:t> and available in </a:t>
            </a:r>
            <a:r>
              <a:rPr lang="en" sz="1500">
                <a:solidFill>
                  <a:schemeClr val="dk2"/>
                </a:solidFill>
              </a:rPr>
              <a:t>fair use</a:t>
            </a:r>
            <a:r>
              <a:rPr lang="en" sz="1500" b="0">
                <a:solidFill>
                  <a:schemeClr val="dk2"/>
                </a:solidFill>
              </a:rPr>
              <a:t>. </a:t>
            </a:r>
            <a:endParaRPr sz="1500" b="0">
              <a:solidFill>
                <a:schemeClr val="dk2"/>
              </a:solidFill>
            </a:endParaRPr>
          </a:p>
        </p:txBody>
      </p:sp>
      <p:cxnSp>
        <p:nvCxnSpPr>
          <p:cNvPr id="826" name="Google Shape;826;p10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1"/>
        <p:cNvGrpSpPr/>
        <p:nvPr/>
      </p:nvGrpSpPr>
      <p:grpSpPr>
        <a:xfrm>
          <a:off x="0" y="0"/>
          <a:ext cx="0" cy="0"/>
          <a:chOff x="0" y="0"/>
          <a:chExt cx="0" cy="0"/>
        </a:xfrm>
      </p:grpSpPr>
      <p:sp>
        <p:nvSpPr>
          <p:cNvPr id="832" name="Google Shape;832;p10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0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Intellectual Property</a:t>
            </a:r>
            <a:endParaRPr sz="2000">
              <a:solidFill>
                <a:srgbClr val="000000"/>
              </a:solidFill>
            </a:endParaRPr>
          </a:p>
        </p:txBody>
      </p:sp>
      <p:sp>
        <p:nvSpPr>
          <p:cNvPr id="834" name="Google Shape;834;p10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chemeClr val="dk2"/>
                </a:solidFill>
              </a:rPr>
              <a:t>Few important terms:</a:t>
            </a:r>
            <a:endParaRPr sz="1500" b="0">
              <a:solidFill>
                <a:schemeClr val="dk2"/>
              </a:solidFill>
            </a:endParaRPr>
          </a:p>
          <a:p>
            <a:pPr marL="0" marR="0" lvl="0" indent="0" algn="just" rtl="0">
              <a:lnSpc>
                <a:spcPct val="100000"/>
              </a:lnSpc>
              <a:spcBef>
                <a:spcPts val="0"/>
              </a:spcBef>
              <a:spcAft>
                <a:spcPts val="0"/>
              </a:spcAft>
              <a:buNone/>
            </a:pPr>
            <a:r>
              <a:rPr lang="en" sz="1500" b="0">
                <a:solidFill>
                  <a:schemeClr val="dk2"/>
                </a:solidFill>
              </a:rPr>
              <a:t> </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a:solidFill>
                  <a:schemeClr val="dk2"/>
                </a:solidFill>
              </a:rPr>
              <a:t>Attribution</a:t>
            </a:r>
            <a:r>
              <a:rPr lang="en" sz="1500" b="0">
                <a:solidFill>
                  <a:schemeClr val="dk2"/>
                </a:solidFill>
              </a:rPr>
              <a:t>: Identifying &amp; crediting the source of a work.</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a:solidFill>
                  <a:schemeClr val="dk2"/>
                </a:solidFill>
              </a:rPr>
              <a:t>Copyright</a:t>
            </a:r>
            <a:r>
              <a:rPr lang="en" sz="1500" b="0">
                <a:solidFill>
                  <a:schemeClr val="dk2"/>
                </a:solidFill>
              </a:rPr>
              <a:t>: A form of legal protection given to the creators of "original works of authorship“.</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a:solidFill>
                  <a:schemeClr val="dk2"/>
                </a:solidFill>
              </a:rPr>
              <a:t>Copyright infringement</a:t>
            </a:r>
            <a:r>
              <a:rPr lang="en" sz="1500" b="0">
                <a:solidFill>
                  <a:schemeClr val="dk2"/>
                </a:solidFill>
              </a:rPr>
              <a:t>: A violation of the exclusive rights of a copyright holder, such as copying, distributing, or performing the copyright owner's work without permission.</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a:solidFill>
                  <a:schemeClr val="dk2"/>
                </a:solidFill>
              </a:rPr>
              <a:t>Derivative work</a:t>
            </a:r>
            <a:r>
              <a:rPr lang="en" sz="1500" b="0">
                <a:solidFill>
                  <a:schemeClr val="dk2"/>
                </a:solidFill>
              </a:rPr>
              <a:t>: A new work that translates or transforms one or more original copyrighted works.</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a:solidFill>
                  <a:schemeClr val="dk2"/>
                </a:solidFill>
              </a:rPr>
              <a:t>Fair use</a:t>
            </a:r>
            <a:r>
              <a:rPr lang="en" sz="1500" b="0">
                <a:solidFill>
                  <a:schemeClr val="dk2"/>
                </a:solidFill>
              </a:rPr>
              <a:t>: Permits a second user to copy part or all of a copyrighted work without permission from the copyright holder.</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a:solidFill>
                  <a:schemeClr val="dk2"/>
                </a:solidFill>
              </a:rPr>
              <a:t>License: </a:t>
            </a:r>
            <a:r>
              <a:rPr lang="en" sz="1500" b="0">
                <a:solidFill>
                  <a:schemeClr val="dk2"/>
                </a:solidFill>
              </a:rPr>
              <a:t>Permission to use a creative work.</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p:txBody>
      </p:sp>
      <p:cxnSp>
        <p:nvCxnSpPr>
          <p:cNvPr id="835" name="Google Shape;835;p10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0"/>
        <p:cNvGrpSpPr/>
        <p:nvPr/>
      </p:nvGrpSpPr>
      <p:grpSpPr>
        <a:xfrm>
          <a:off x="0" y="0"/>
          <a:ext cx="0" cy="0"/>
          <a:chOff x="0" y="0"/>
          <a:chExt cx="0" cy="0"/>
        </a:xfrm>
      </p:grpSpPr>
      <p:sp>
        <p:nvSpPr>
          <p:cNvPr id="841" name="Google Shape;841;p10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0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Copyright</a:t>
            </a:r>
            <a:endParaRPr sz="2000">
              <a:solidFill>
                <a:srgbClr val="000000"/>
              </a:solidFill>
            </a:endParaRPr>
          </a:p>
        </p:txBody>
      </p:sp>
      <p:sp>
        <p:nvSpPr>
          <p:cNvPr id="843" name="Google Shape;843;p10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chemeClr val="dk2"/>
                </a:solidFill>
              </a:rPr>
              <a:t>An intellectual work is any original work in the areas of literature, arts or science, whatever its description, form of expression, significance or purpose.</a:t>
            </a:r>
            <a:endParaRPr sz="1200" b="0">
              <a:solidFill>
                <a:srgbClr val="333333"/>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200" b="0">
              <a:solidFill>
                <a:srgbClr val="333333"/>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rPr>
              <a:t>Author’s Rights</a:t>
            </a:r>
            <a:r>
              <a:rPr lang="en" sz="1500" b="0">
                <a:solidFill>
                  <a:schemeClr val="dk2"/>
                </a:solidFill>
              </a:rPr>
              <a:t>:</a:t>
            </a:r>
            <a:endParaRPr sz="1500" b="0">
              <a:solidFill>
                <a:schemeClr val="dk2"/>
              </a:solidFill>
            </a:endParaRPr>
          </a:p>
          <a:p>
            <a:pPr marL="457200" lvl="0" indent="-323850" algn="just" rtl="0">
              <a:spcBef>
                <a:spcPts val="0"/>
              </a:spcBef>
              <a:spcAft>
                <a:spcPts val="0"/>
              </a:spcAft>
              <a:buClr>
                <a:schemeClr val="dk2"/>
              </a:buClr>
              <a:buSzPts val="1500"/>
              <a:buChar char="●"/>
            </a:pPr>
            <a:r>
              <a:rPr lang="en" sz="1500" b="0">
                <a:solidFill>
                  <a:schemeClr val="dk2"/>
                </a:solidFill>
              </a:rPr>
              <a:t>Reproduce the work in copies</a:t>
            </a:r>
            <a:endParaRPr sz="1500" b="0">
              <a:solidFill>
                <a:schemeClr val="dk2"/>
              </a:solidFill>
            </a:endParaRPr>
          </a:p>
          <a:p>
            <a:pPr marL="457200" lvl="0" indent="-323850" algn="just" rtl="0">
              <a:spcBef>
                <a:spcPts val="0"/>
              </a:spcBef>
              <a:spcAft>
                <a:spcPts val="0"/>
              </a:spcAft>
              <a:buClr>
                <a:schemeClr val="dk2"/>
              </a:buClr>
              <a:buSzPts val="1500"/>
              <a:buChar char="●"/>
            </a:pPr>
            <a:r>
              <a:rPr lang="en" sz="1500" b="0">
                <a:solidFill>
                  <a:schemeClr val="dk2"/>
                </a:solidFill>
              </a:rPr>
              <a:t>Distribute copies of the work</a:t>
            </a:r>
            <a:endParaRPr sz="1500" b="0">
              <a:solidFill>
                <a:schemeClr val="dk2"/>
              </a:solidFill>
            </a:endParaRPr>
          </a:p>
          <a:p>
            <a:pPr marL="457200" lvl="0" indent="-323850" algn="just" rtl="0">
              <a:spcBef>
                <a:spcPts val="0"/>
              </a:spcBef>
              <a:spcAft>
                <a:spcPts val="0"/>
              </a:spcAft>
              <a:buClr>
                <a:schemeClr val="dk2"/>
              </a:buClr>
              <a:buSzPts val="1500"/>
              <a:buChar char="●"/>
            </a:pPr>
            <a:r>
              <a:rPr lang="en" sz="1500" b="0">
                <a:solidFill>
                  <a:schemeClr val="dk2"/>
                </a:solidFill>
              </a:rPr>
              <a:t>Publicly display or perform</a:t>
            </a:r>
            <a:endParaRPr sz="1500" b="0">
              <a:solidFill>
                <a:schemeClr val="dk2"/>
              </a:solidFill>
            </a:endParaRPr>
          </a:p>
          <a:p>
            <a:pPr marL="457200" lvl="0" indent="-323850" algn="just" rtl="0">
              <a:spcBef>
                <a:spcPts val="0"/>
              </a:spcBef>
              <a:spcAft>
                <a:spcPts val="0"/>
              </a:spcAft>
              <a:buClr>
                <a:schemeClr val="dk2"/>
              </a:buClr>
              <a:buSzPts val="1500"/>
              <a:buChar char="●"/>
            </a:pPr>
            <a:r>
              <a:rPr lang="en" sz="1500" b="0">
                <a:solidFill>
                  <a:schemeClr val="dk2"/>
                </a:solidFill>
              </a:rPr>
              <a:t>Make derivatives, adaptations, translations</a:t>
            </a:r>
            <a:endParaRPr sz="1500" b="0">
              <a:solidFill>
                <a:schemeClr val="dk2"/>
              </a:solidFill>
            </a:endParaRPr>
          </a:p>
          <a:p>
            <a:pPr marL="457200" lvl="0" indent="-323850" algn="just" rtl="0">
              <a:spcBef>
                <a:spcPts val="0"/>
              </a:spcBef>
              <a:spcAft>
                <a:spcPts val="0"/>
              </a:spcAft>
              <a:buClr>
                <a:schemeClr val="dk2"/>
              </a:buClr>
              <a:buSzPts val="1500"/>
              <a:buChar char="●"/>
            </a:pPr>
            <a:r>
              <a:rPr lang="en" sz="1500" b="0">
                <a:solidFill>
                  <a:schemeClr val="dk2"/>
                </a:solidFill>
              </a:rPr>
              <a:t>Authorize others to use any of these rights</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 sz="1500" b="0">
                <a:solidFill>
                  <a:schemeClr val="dk2"/>
                </a:solidFill>
              </a:rPr>
              <a:t>Copyright protection is </a:t>
            </a:r>
            <a:r>
              <a:rPr lang="en" sz="1500">
                <a:solidFill>
                  <a:schemeClr val="dk2"/>
                </a:solidFill>
              </a:rPr>
              <a:t>automatic</a:t>
            </a:r>
            <a:r>
              <a:rPr lang="en" sz="1500" b="0">
                <a:solidFill>
                  <a:schemeClr val="dk2"/>
                </a:solidFill>
              </a:rPr>
              <a:t> once a work is fixed in a tangible medium. Joint authors each have full and equal copyrights.</a:t>
            </a:r>
            <a:endParaRPr sz="1500" b="0">
              <a:solidFill>
                <a:schemeClr val="dk2"/>
              </a:solidFill>
            </a:endParaRPr>
          </a:p>
        </p:txBody>
      </p:sp>
      <p:cxnSp>
        <p:nvCxnSpPr>
          <p:cNvPr id="844" name="Google Shape;844;p10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46" name="Google Shape;846;p108"/>
          <p:cNvPicPr preferRelativeResize="0"/>
          <p:nvPr/>
        </p:nvPicPr>
        <p:blipFill rotWithShape="1">
          <a:blip r:embed="rId3">
            <a:alphaModFix/>
          </a:blip>
          <a:srcRect l="17503" r="22099"/>
          <a:stretch/>
        </p:blipFill>
        <p:spPr>
          <a:xfrm>
            <a:off x="702925" y="2016425"/>
            <a:ext cx="1157751" cy="1110775"/>
          </a:xfrm>
          <a:prstGeom prst="rect">
            <a:avLst/>
          </a:prstGeom>
          <a:noFill/>
          <a:ln>
            <a:noFill/>
          </a:ln>
        </p:spPr>
      </p:pic>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0"/>
        <p:cNvGrpSpPr/>
        <p:nvPr/>
      </p:nvGrpSpPr>
      <p:grpSpPr>
        <a:xfrm>
          <a:off x="0" y="0"/>
          <a:ext cx="0" cy="0"/>
          <a:chOff x="0" y="0"/>
          <a:chExt cx="0" cy="0"/>
        </a:xfrm>
      </p:grpSpPr>
      <p:sp>
        <p:nvSpPr>
          <p:cNvPr id="851" name="Google Shape;851;p10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0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Copyright</a:t>
            </a:r>
            <a:endParaRPr sz="2000">
              <a:solidFill>
                <a:srgbClr val="000000"/>
              </a:solidFill>
            </a:endParaRPr>
          </a:p>
        </p:txBody>
      </p:sp>
      <p:sp>
        <p:nvSpPr>
          <p:cNvPr id="853" name="Google Shape;853;p109"/>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b="0">
                <a:solidFill>
                  <a:schemeClr val="dk2"/>
                </a:solidFill>
              </a:rPr>
              <a:t>The meaning of the circled “C” is absolute: </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 sz="1500" b="0">
                <a:solidFill>
                  <a:schemeClr val="dk2"/>
                </a:solidFill>
              </a:rPr>
              <a:t>The work belongs completely to the owner, and no one else may use it, except for research, education, or fair comment. These exceptions mean that most educators and program leaders may use copyrighted materials for teaching, but not for works that will be sold.</a:t>
            </a:r>
            <a:endParaRPr sz="1500" b="0">
              <a:solidFill>
                <a:schemeClr val="dk2"/>
              </a:solidFill>
            </a:endParaRPr>
          </a:p>
        </p:txBody>
      </p:sp>
      <p:cxnSp>
        <p:nvCxnSpPr>
          <p:cNvPr id="854" name="Google Shape;854;p10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56" name="Google Shape;856;p109"/>
          <p:cNvPicPr preferRelativeResize="0"/>
          <p:nvPr/>
        </p:nvPicPr>
        <p:blipFill rotWithShape="1">
          <a:blip r:embed="rId3">
            <a:alphaModFix/>
          </a:blip>
          <a:srcRect l="17503" r="22099"/>
          <a:stretch/>
        </p:blipFill>
        <p:spPr>
          <a:xfrm>
            <a:off x="702925" y="2016425"/>
            <a:ext cx="1157751" cy="1110775"/>
          </a:xfrm>
          <a:prstGeom prst="rect">
            <a:avLst/>
          </a:prstGeom>
          <a:noFill/>
          <a:ln>
            <a:noFill/>
          </a:ln>
        </p:spPr>
      </p:pic>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0"/>
        <p:cNvGrpSpPr/>
        <p:nvPr/>
      </p:nvGrpSpPr>
      <p:grpSpPr>
        <a:xfrm>
          <a:off x="0" y="0"/>
          <a:ext cx="0" cy="0"/>
          <a:chOff x="0" y="0"/>
          <a:chExt cx="0" cy="0"/>
        </a:xfrm>
      </p:grpSpPr>
      <p:sp>
        <p:nvSpPr>
          <p:cNvPr id="861" name="Google Shape;861;p11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Fair Use</a:t>
            </a:r>
            <a:endParaRPr sz="2000">
              <a:solidFill>
                <a:srgbClr val="000000"/>
              </a:solidFill>
            </a:endParaRPr>
          </a:p>
        </p:txBody>
      </p:sp>
      <p:sp>
        <p:nvSpPr>
          <p:cNvPr id="863" name="Google Shape;863;p110"/>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500">
                <a:solidFill>
                  <a:schemeClr val="dk2"/>
                </a:solidFill>
              </a:rPr>
              <a:t>Purpose</a:t>
            </a:r>
            <a:r>
              <a:rPr lang="en" sz="1500" b="0">
                <a:solidFill>
                  <a:schemeClr val="dk2"/>
                </a:solidFill>
              </a:rPr>
              <a:t>: Criticism, comment, news reporting, teaching, scholarship, or research and parody.</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 sz="1500">
                <a:solidFill>
                  <a:schemeClr val="dk2"/>
                </a:solidFill>
              </a:rPr>
              <a:t>Factors</a:t>
            </a:r>
            <a:r>
              <a:rPr lang="en" sz="1500" b="0">
                <a:solidFill>
                  <a:schemeClr val="dk2"/>
                </a:solidFill>
              </a:rPr>
              <a:t>:</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Purpose and character of the use, including whether it is commercial nature or for nonprofit educational purpose.</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The nature of the copyrighted work (creative, fact, useful, compilation).</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The amount and substantiality of the portion used in relation to the whole (a short quote or an entire article).</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 sz="1500" b="0">
                <a:solidFill>
                  <a:schemeClr val="dk2"/>
                </a:solidFill>
              </a:rPr>
              <a:t>The effect of the use upon the potential market for or value of the copyrighted work.  </a:t>
            </a:r>
            <a:endParaRPr sz="1500" b="0">
              <a:solidFill>
                <a:schemeClr val="dk2"/>
              </a:solidFill>
            </a:endParaRPr>
          </a:p>
          <a:p>
            <a:pPr marL="0" lvl="0" indent="0" algn="just" rtl="0">
              <a:spcBef>
                <a:spcPts val="0"/>
              </a:spcBef>
              <a:spcAft>
                <a:spcPts val="0"/>
              </a:spcAft>
              <a:buNone/>
            </a:pPr>
            <a:endParaRPr sz="1500" b="0">
              <a:solidFill>
                <a:schemeClr val="dk2"/>
              </a:solidFill>
            </a:endParaRPr>
          </a:p>
        </p:txBody>
      </p:sp>
      <p:cxnSp>
        <p:nvCxnSpPr>
          <p:cNvPr id="864" name="Google Shape;864;p11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9"/>
        <p:cNvGrpSpPr/>
        <p:nvPr/>
      </p:nvGrpSpPr>
      <p:grpSpPr>
        <a:xfrm>
          <a:off x="0" y="0"/>
          <a:ext cx="0" cy="0"/>
          <a:chOff x="0" y="0"/>
          <a:chExt cx="0" cy="0"/>
        </a:xfrm>
      </p:grpSpPr>
      <p:sp>
        <p:nvSpPr>
          <p:cNvPr id="870" name="Google Shape;870;p11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Creative</a:t>
            </a:r>
            <a:endParaRPr sz="2000">
              <a:solidFill>
                <a:srgbClr val="000000"/>
              </a:solidFill>
            </a:endParaRPr>
          </a:p>
          <a:p>
            <a:pPr marL="0" lvl="0" indent="0" algn="l" rtl="0">
              <a:spcBef>
                <a:spcPts val="0"/>
              </a:spcBef>
              <a:spcAft>
                <a:spcPts val="0"/>
              </a:spcAft>
              <a:buNone/>
            </a:pPr>
            <a:r>
              <a:rPr lang="en" sz="2000">
                <a:solidFill>
                  <a:srgbClr val="000000"/>
                </a:solidFill>
              </a:rPr>
              <a:t>Commons</a:t>
            </a:r>
            <a:endParaRPr sz="2000">
              <a:solidFill>
                <a:srgbClr val="000000"/>
              </a:solidFill>
            </a:endParaRPr>
          </a:p>
        </p:txBody>
      </p:sp>
      <p:sp>
        <p:nvSpPr>
          <p:cNvPr id="872" name="Google Shape;872;p111"/>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 sz="1200" b="0">
                <a:solidFill>
                  <a:srgbClr val="001834"/>
                </a:solidFill>
                <a:latin typeface="Verdana"/>
                <a:ea typeface="Verdana"/>
                <a:cs typeface="Verdana"/>
                <a:sym typeface="Verdana"/>
              </a:rPr>
              <a:t>Creative Commons (CC) is a non-profit organization devoted to expanding the range of creative works available for others to build upon legally and to share.</a:t>
            </a:r>
            <a:endParaRPr sz="2500" b="0">
              <a:solidFill>
                <a:schemeClr val="dk2"/>
              </a:solidFill>
              <a:latin typeface="Arial"/>
              <a:ea typeface="Arial"/>
              <a:cs typeface="Arial"/>
              <a:sym typeface="Arial"/>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r>
              <a:rPr lang="en" sz="1200" b="0">
                <a:solidFill>
                  <a:srgbClr val="001834"/>
                </a:solidFill>
                <a:latin typeface="Verdana"/>
                <a:ea typeface="Verdana"/>
                <a:cs typeface="Verdana"/>
                <a:sym typeface="Verdana"/>
              </a:rPr>
              <a:t>Creative Commons (CC) is less rigid than traditional copyright, in which all rights are reserved, using the expression “</a:t>
            </a:r>
            <a:r>
              <a:rPr lang="en" sz="1200">
                <a:solidFill>
                  <a:srgbClr val="001834"/>
                </a:solidFill>
                <a:latin typeface="Verdana"/>
                <a:ea typeface="Verdana"/>
                <a:cs typeface="Verdana"/>
                <a:sym typeface="Verdana"/>
              </a:rPr>
              <a:t>some rights reserved</a:t>
            </a:r>
            <a:r>
              <a:rPr lang="en" sz="1200" b="0">
                <a:solidFill>
                  <a:srgbClr val="001834"/>
                </a:solidFill>
                <a:latin typeface="Verdana"/>
                <a:ea typeface="Verdana"/>
                <a:cs typeface="Verdana"/>
                <a:sym typeface="Verdana"/>
              </a:rPr>
              <a:t>.”</a:t>
            </a: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a:p>
            <a:pPr marL="0" marR="0" lvl="0" indent="0" algn="just" rtl="0">
              <a:lnSpc>
                <a:spcPct val="100000"/>
              </a:lnSpc>
              <a:spcBef>
                <a:spcPts val="0"/>
              </a:spcBef>
              <a:spcAft>
                <a:spcPts val="0"/>
              </a:spcAft>
              <a:buNone/>
            </a:pPr>
            <a:endParaRPr sz="1200" b="0">
              <a:solidFill>
                <a:srgbClr val="001834"/>
              </a:solidFill>
              <a:latin typeface="Verdana"/>
              <a:ea typeface="Verdana"/>
              <a:cs typeface="Verdana"/>
              <a:sym typeface="Verdana"/>
            </a:endParaRPr>
          </a:p>
        </p:txBody>
      </p:sp>
      <p:cxnSp>
        <p:nvCxnSpPr>
          <p:cNvPr id="873" name="Google Shape;873;p11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74" name="Google Shape;874;p111"/>
          <p:cNvPicPr preferRelativeResize="0"/>
          <p:nvPr/>
        </p:nvPicPr>
        <p:blipFill>
          <a:blip r:embed="rId3">
            <a:alphaModFix/>
          </a:blip>
          <a:stretch>
            <a:fillRect/>
          </a:stretch>
        </p:blipFill>
        <p:spPr>
          <a:xfrm>
            <a:off x="668688" y="1958638"/>
            <a:ext cx="1226226" cy="1226226"/>
          </a:xfrm>
          <a:prstGeom prst="rect">
            <a:avLst/>
          </a:prstGeom>
          <a:noFill/>
          <a:ln>
            <a:noFill/>
          </a:ln>
        </p:spPr>
      </p:pic>
      <p:sp>
        <p:nvSpPr>
          <p:cNvPr id="875" name="Google Shape;875;p111"/>
          <p:cNvSpPr txBox="1"/>
          <p:nvPr/>
        </p:nvSpPr>
        <p:spPr>
          <a:xfrm>
            <a:off x="364713" y="3184875"/>
            <a:ext cx="18342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u="sng">
                <a:solidFill>
                  <a:schemeClr val="hlink"/>
                </a:solidFill>
                <a:latin typeface="Lato"/>
                <a:ea typeface="Lato"/>
                <a:cs typeface="Lato"/>
                <a:sym typeface="Lato"/>
                <a:hlinkClick r:id="rId4"/>
              </a:rPr>
              <a:t>https://creativecommons.org/</a:t>
            </a:r>
            <a:endParaRPr sz="800">
              <a:latin typeface="Lato"/>
              <a:ea typeface="Lato"/>
              <a:cs typeface="Lato"/>
              <a:sym typeface="Lato"/>
            </a:endParaRPr>
          </a:p>
          <a:p>
            <a:pPr marL="0" lvl="0" indent="0" algn="l" rtl="0">
              <a:spcBef>
                <a:spcPts val="0"/>
              </a:spcBef>
              <a:spcAft>
                <a:spcPts val="0"/>
              </a:spcAft>
              <a:buNone/>
            </a:pPr>
            <a:endParaRPr sz="800">
              <a:latin typeface="Lato"/>
              <a:ea typeface="Lato"/>
              <a:cs typeface="Lato"/>
              <a:sym typeface="Lato"/>
            </a:endParaRPr>
          </a:p>
        </p:txBody>
      </p:sp>
      <p:pic>
        <p:nvPicPr>
          <p:cNvPr id="876" name="Google Shape;876;p111"/>
          <p:cNvPicPr preferRelativeResize="0"/>
          <p:nvPr/>
        </p:nvPicPr>
        <p:blipFill rotWithShape="1">
          <a:blip r:embed="rId5">
            <a:alphaModFix/>
          </a:blip>
          <a:srcRect t="24151" b="10326"/>
          <a:stretch/>
        </p:blipFill>
        <p:spPr>
          <a:xfrm>
            <a:off x="2798250" y="1979375"/>
            <a:ext cx="5783199" cy="2127925"/>
          </a:xfrm>
          <a:prstGeom prst="rect">
            <a:avLst/>
          </a:prstGeom>
          <a:noFill/>
          <a:ln>
            <a:noFill/>
          </a:ln>
        </p:spPr>
      </p:pic>
      <p:pic>
        <p:nvPicPr>
          <p:cNvPr id="877" name="Google Shape;877;p111"/>
          <p:cNvPicPr preferRelativeResize="0"/>
          <p:nvPr/>
        </p:nvPicPr>
        <p:blipFill rotWithShape="1">
          <a:blip r:embed="rId6">
            <a:alphaModFix/>
          </a:blip>
          <a:srcRect t="48103"/>
          <a:stretch/>
        </p:blipFill>
        <p:spPr>
          <a:xfrm>
            <a:off x="6949025" y="4178400"/>
            <a:ext cx="1879575" cy="698100"/>
          </a:xfrm>
          <a:prstGeom prst="rect">
            <a:avLst/>
          </a:prstGeom>
          <a:noFill/>
          <a:ln>
            <a:noFill/>
          </a:ln>
        </p:spPr>
      </p:pic>
    </p:spTree>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1"/>
        <p:cNvGrpSpPr/>
        <p:nvPr/>
      </p:nvGrpSpPr>
      <p:grpSpPr>
        <a:xfrm>
          <a:off x="0" y="0"/>
          <a:ext cx="0" cy="0"/>
          <a:chOff x="0" y="0"/>
          <a:chExt cx="0" cy="0"/>
        </a:xfrm>
      </p:grpSpPr>
      <p:pic>
        <p:nvPicPr>
          <p:cNvPr id="882" name="Google Shape;882;p112"/>
          <p:cNvPicPr preferRelativeResize="0"/>
          <p:nvPr/>
        </p:nvPicPr>
        <p:blipFill rotWithShape="1">
          <a:blip r:embed="rId3">
            <a:alphaModFix/>
          </a:blip>
          <a:srcRect t="7383" b="3869"/>
          <a:stretch/>
        </p:blipFill>
        <p:spPr>
          <a:xfrm>
            <a:off x="0" y="289238"/>
            <a:ext cx="9144000" cy="4565025"/>
          </a:xfrm>
          <a:prstGeom prst="rect">
            <a:avLst/>
          </a:prstGeom>
          <a:noFill/>
          <a:ln>
            <a:noFill/>
          </a:ln>
        </p:spPr>
      </p:pic>
      <p:cxnSp>
        <p:nvCxnSpPr>
          <p:cNvPr id="883" name="Google Shape;883;p112"/>
          <p:cNvCxnSpPr/>
          <p:nvPr/>
        </p:nvCxnSpPr>
        <p:spPr>
          <a:xfrm>
            <a:off x="1933100" y="1223975"/>
            <a:ext cx="912600" cy="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transition spd="med">
    <p:fade/>
  </p:transition>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7941</Words>
  <Application>Microsoft Office PowerPoint</Application>
  <PresentationFormat>On-screen Show (16:9)</PresentationFormat>
  <Paragraphs>1576</Paragraphs>
  <Slides>274</Slides>
  <Notes>274</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274</vt:i4>
      </vt:variant>
    </vt:vector>
  </HeadingPairs>
  <TitlesOfParts>
    <vt:vector size="284" baseType="lpstr">
      <vt:lpstr>Roboto Mono</vt:lpstr>
      <vt:lpstr>Verdana</vt:lpstr>
      <vt:lpstr>Lato</vt:lpstr>
      <vt:lpstr>Arial</vt:lpstr>
      <vt:lpstr>Lora</vt:lpstr>
      <vt:lpstr>Nunito</vt:lpstr>
      <vt:lpstr>Open Sans</vt:lpstr>
      <vt:lpstr>Montserrat</vt:lpstr>
      <vt:lpstr>Raleway</vt:lpstr>
      <vt:lpstr>Swiss</vt:lpstr>
      <vt:lpstr>Digital Storytelling</vt:lpstr>
      <vt:lpstr>Session Plan</vt:lpstr>
      <vt:lpstr>Introduction</vt:lpstr>
      <vt:lpstr>Module Description   </vt:lpstr>
      <vt:lpstr>Module Objectives</vt:lpstr>
      <vt:lpstr>Assessment 1 30% Non Linear Story  Few great precedents   https://alleleeflores.itch.io/the-bakers-inn-the-inn-of-no-return  https://mayaamurao.itch.io/hansel-and-gretel  https://shxynez.itch.io/little-red  https://patrishao.itch.io/alice-in-wonderland     </vt:lpstr>
      <vt:lpstr>Assessment 2 70% Storytelling Portfolio  Few great precedents   https://sway.office.com/CeZSREeQM8DxAA9J  https://sway.office.com/iqAAeK7uEQy28SWX.  https://sway.office.com/DmXjlUjvxAT089aS?ref=Link  https://sway.office.com/1ZhjzLGAHgIzjJ7W?ref=Link  https://sway.office.com/gNuie7IE9MaPwZMK?ref=Link  https://sway.office.com/pmF3Ek6PomHrxb7X?ref=Link  https://sway.office.com/RdDJZspIEkttJSdT?ref=Link     </vt:lpstr>
      <vt:lpstr>Origin of Storytelling</vt:lpstr>
      <vt:lpstr>We Humans</vt:lpstr>
      <vt:lpstr>We Humans</vt:lpstr>
      <vt:lpstr>We Humans</vt:lpstr>
      <vt:lpstr>We Humans</vt:lpstr>
      <vt:lpstr>We Humans</vt:lpstr>
      <vt:lpstr>We Humans</vt:lpstr>
      <vt:lpstr>"We are lonesome animals. We spend all our life trying to be less lonesome. One of our ancient methods is to tell a story begging the listener to say — and to feel — “Yes, that’s the way it is, or at least that’s the way I feel it. You’re not as alone as you thought.”  John Steinbeck</vt:lpstr>
      <vt:lpstr>"There have been great societies that did not use the wheel, but there have been no societies that did not tell stories.”  Ursula K. LeGuin</vt:lpstr>
      <vt:lpstr>"There have been great societies that did not use the wheel, but there have been no societies that did not tell stories.”  Ursula K. LeGuin</vt:lpstr>
      <vt:lpstr>“Storytelling is the most powerful way to put ideas into the world today.”  Robert McKee</vt:lpstr>
      <vt:lpstr>We Humans</vt:lpstr>
      <vt:lpstr>PowerPoint Presentation</vt:lpstr>
      <vt:lpstr>We Humans</vt:lpstr>
      <vt:lpstr>"Aoccdrnig to a rscheearch, it deosn't mttaer in waht oredr the ltteers in a wrod are, the olny iprmoatnt tihng is taht the frist and lsat ltteers be at the rghit pclae. The rset can be a toatl mses and you can sitll raed it wouthit porbelm. Tihs is bcuseae the huamn mnid deos not raed ervey lteter by istlef, but the wrod as a wlohe."</vt:lpstr>
      <vt:lpstr>We Humans</vt:lpstr>
      <vt:lpstr>Art of Storytelling</vt:lpstr>
      <vt:lpstr>Art of Storytelling </vt:lpstr>
      <vt:lpstr>Art of Storytelling</vt:lpstr>
      <vt:lpstr>Art of Storytelling</vt:lpstr>
      <vt:lpstr>Art of Storytelling </vt:lpstr>
      <vt:lpstr>Art of Storytelling </vt:lpstr>
      <vt:lpstr>Art of Storytelling </vt:lpstr>
      <vt:lpstr>Art of Storytelling </vt:lpstr>
      <vt:lpstr>Art of Storytelling </vt:lpstr>
      <vt:lpstr>Art of Storytelling </vt:lpstr>
      <vt:lpstr>Art of Storytelling </vt:lpstr>
      <vt:lpstr>We are addicted.</vt:lpstr>
      <vt:lpstr>Why do we Tell stories?</vt:lpstr>
      <vt:lpstr>Professional Context</vt:lpstr>
      <vt:lpstr>Stories around us</vt:lpstr>
      <vt:lpstr>What is a Story?</vt:lpstr>
      <vt:lpstr>What is a Story? </vt:lpstr>
      <vt:lpstr>Myths</vt:lpstr>
      <vt:lpstr>Myths</vt:lpstr>
      <vt:lpstr>Fairy Tales</vt:lpstr>
      <vt:lpstr>News  Stories</vt:lpstr>
      <vt:lpstr>News  Stories </vt:lpstr>
      <vt:lpstr>News  Stories </vt:lpstr>
      <vt:lpstr>News  Stories </vt:lpstr>
      <vt:lpstr>Flash Fiction</vt:lpstr>
      <vt:lpstr>Flash Fiction</vt:lpstr>
      <vt:lpstr>Six words story</vt:lpstr>
      <vt:lpstr>Storytelling</vt:lpstr>
      <vt:lpstr>Storytelling </vt:lpstr>
      <vt:lpstr>Storytelling </vt:lpstr>
      <vt:lpstr>Storytelling </vt:lpstr>
      <vt:lpstr>Your Turn.</vt:lpstr>
      <vt:lpstr>Your Turn.</vt:lpstr>
      <vt:lpstr>Patterns in Stories</vt:lpstr>
      <vt:lpstr>Joseph Campbell</vt:lpstr>
      <vt:lpstr>PowerPoint Presentation</vt:lpstr>
      <vt:lpstr>A Hero’s Journey</vt:lpstr>
      <vt:lpstr>Patterns in Stories.</vt:lpstr>
      <vt:lpstr>Kurt Vonnegut   Shape of All Stories  https://bigthink.com/culture-religion/vonnegut-shapes?rebelltitem=3#rebelltitem3 </vt:lpstr>
      <vt:lpstr>Patterns in Stories.</vt:lpstr>
      <vt:lpstr>Patterns in Stories. </vt:lpstr>
      <vt:lpstr>Patterns in Stories. </vt:lpstr>
      <vt:lpstr>Commercial Storytelling</vt:lpstr>
      <vt:lpstr>Commercial Storytelling </vt:lpstr>
      <vt:lpstr>Commercial Storytelling</vt:lpstr>
      <vt:lpstr>Highlight micro Moments.    https://www.linkedin.com/pulse/72-rules-commercial-storytelling-jeremy-waite   </vt:lpstr>
      <vt:lpstr>PowerPoint Presentation</vt:lpstr>
      <vt:lpstr>PowerPoint Presentation</vt:lpstr>
      <vt:lpstr>PowerPoint Presentation</vt:lpstr>
      <vt:lpstr>PowerPoint Presentation</vt:lpstr>
      <vt:lpstr>A computer on every desk.. ..and in every home.  Bill Gates</vt:lpstr>
      <vt:lpstr>Twice as fast. Half the price.   Steve Jobs on the iPhone 3G</vt:lpstr>
      <vt:lpstr>Commercial Storytelling </vt:lpstr>
      <vt:lpstr>Digital Storytelling</vt:lpstr>
      <vt:lpstr>Storytelling: Telling or writing of stories. An ancient art form and a valuable form of human expression.  Digital: Computer-based tools, content &amp; delivery.</vt:lpstr>
      <vt:lpstr>Digital Storytelling</vt:lpstr>
      <vt:lpstr>“Digital storytelling involves the use of graphics, images, pictures, sound, and videos to engage the viewers in an effort to drive emotions, engage intercommunication, and motivate an audience to action.”  Eric and Sacha</vt:lpstr>
      <vt:lpstr>PowerPoint Presentation</vt:lpstr>
      <vt:lpstr>PowerPoint Presentation</vt:lpstr>
      <vt:lpstr>PowerPoint Presentation</vt:lpstr>
      <vt:lpstr>PowerPoint Presentation</vt:lpstr>
      <vt:lpstr>Few Great Examples</vt:lpstr>
      <vt:lpstr>Few Great Examples</vt:lpstr>
      <vt:lpstr>5 Elements Of Digital Storytelling</vt:lpstr>
      <vt:lpstr>“You can tell any story 20 different ways. The trick is to pick one and go with it.”  Clint Eastwood American actor, director, producer, and politician</vt:lpstr>
      <vt:lpstr>Intellectual Property (IP)</vt:lpstr>
      <vt:lpstr>PowerPoint Presentation</vt:lpstr>
      <vt:lpstr>Intellectual Property</vt:lpstr>
      <vt:lpstr>Ethical Concerns</vt:lpstr>
      <vt:lpstr>Intellectual Property</vt:lpstr>
      <vt:lpstr>Intellectual Property</vt:lpstr>
      <vt:lpstr>Copyright</vt:lpstr>
      <vt:lpstr>Copyright</vt:lpstr>
      <vt:lpstr>Fair Use</vt:lpstr>
      <vt:lpstr>Creative Commons</vt:lpstr>
      <vt:lpstr>PowerPoint Presentation</vt:lpstr>
      <vt:lpstr>Public Domain</vt:lpstr>
      <vt:lpstr>Trademarks</vt:lpstr>
      <vt:lpstr>More on Intellectual Property</vt:lpstr>
      <vt:lpstr>Digital Story Experience</vt:lpstr>
      <vt:lpstr>Your Turn.</vt:lpstr>
      <vt:lpstr>Your Turn.</vt:lpstr>
      <vt:lpstr>Design Resources  Digital AV Story</vt:lpstr>
      <vt:lpstr>Photography</vt:lpstr>
      <vt:lpstr>The great pictures just stop time. They capture something that did not continue. It just was then, and that was the perfect moment. It wasn’t the moment before. It wasn’t the moment after. It was that moment.</vt:lpstr>
      <vt:lpstr>Basics of Photography   The Exposure </vt:lpstr>
      <vt:lpstr>Basics of Photography   Understanding The Exposure </vt:lpstr>
      <vt:lpstr>Basics of Photography   Understanding The Exposure </vt:lpstr>
      <vt:lpstr>Basics of Photography   Understanding The Exposure </vt:lpstr>
      <vt:lpstr>Basics of Photography   Understanding The Exposure </vt:lpstr>
      <vt:lpstr>Basics of Photography   Understanding The Exposure </vt:lpstr>
      <vt:lpstr>Basics of Photography   Understanding The Exposure </vt:lpstr>
      <vt:lpstr>Basics of Photography   Understanding The Exposure </vt:lpstr>
      <vt:lpstr>Basics of Photography   Understanding The Exposure </vt:lpstr>
      <vt:lpstr>Basics of Photography   Understanding The Exposure </vt:lpstr>
      <vt:lpstr>Cornerstones of a “Great Exposure”: Sharp Focus with Crystal Clear Details Great Composition Alignments  Intent</vt:lpstr>
      <vt:lpstr>Basics of Photography   The Exposure Triangle</vt:lpstr>
      <vt:lpstr>Basics of Photography   1 |  Aperture F Stops</vt:lpstr>
      <vt:lpstr>Basics of Photography   1 |  Aperture F Stops </vt:lpstr>
      <vt:lpstr>Basics of Photography   1 |  Aperture F Stops  Depth of Field</vt:lpstr>
      <vt:lpstr>Basics of Photography   1 |  Aperture F Stops  Depth of Field</vt:lpstr>
      <vt:lpstr>Basics of Photography   1 |  Aperture F Stops  Depth of Field</vt:lpstr>
      <vt:lpstr>Basics of Photography   1 |  Aperture F Stops  Depth of Field </vt:lpstr>
      <vt:lpstr>Basics of Photography   1 |  Aperture F Stops  Depth of Field</vt:lpstr>
      <vt:lpstr>Basics of Photography   1 |  Aperture F Stops  BOKEH</vt:lpstr>
      <vt:lpstr>Basics of Photography   1 |  Aperture F Stops  BOKEH</vt:lpstr>
      <vt:lpstr>Basics of Photography   The Exposure Triangle</vt:lpstr>
      <vt:lpstr>Basics of Photography   2 |  Shutter Speed</vt:lpstr>
      <vt:lpstr>Basics of Photography   2 |  Shutter Speed</vt:lpstr>
      <vt:lpstr>Basics of Photography   2 |  Shutter Speed  High</vt:lpstr>
      <vt:lpstr>Basics of Photography   2 |  Shutter Speed  High</vt:lpstr>
      <vt:lpstr>Basics of Photography   2 |  Shutter Speed  Slow</vt:lpstr>
      <vt:lpstr>Basics of Photography   2 |  Shutter Speed  Slow</vt:lpstr>
      <vt:lpstr>Basics of Photography   2 |  Shutter Speed  Slow</vt:lpstr>
      <vt:lpstr>Basics of Photography   The Exposure Triangle</vt:lpstr>
      <vt:lpstr>Basics of Photography   3 |  ISO</vt:lpstr>
      <vt:lpstr>Basics of Photography   ISO</vt:lpstr>
      <vt:lpstr>Basics of Photography   3 |  ISO  Low</vt:lpstr>
      <vt:lpstr>Basics of Photography   3 |  ISO  High</vt:lpstr>
      <vt:lpstr>Play | by Canon</vt:lpstr>
      <vt:lpstr>Photography Rules</vt:lpstr>
      <vt:lpstr>Photography Rules   Rule of Thirds</vt:lpstr>
      <vt:lpstr>Photography Rules   Rule of Thirds</vt:lpstr>
      <vt:lpstr>Photography Rules   Rule of Thirds</vt:lpstr>
      <vt:lpstr>Photography Rules   Rule of Thirds</vt:lpstr>
      <vt:lpstr>Photography Rules   Rule of Thirds</vt:lpstr>
      <vt:lpstr>Photography Rules   Rule of Thirds</vt:lpstr>
      <vt:lpstr>Photography Rules   Leading Lines</vt:lpstr>
      <vt:lpstr>Photography Rules   Leading Lines</vt:lpstr>
      <vt:lpstr>Photography Rules   Leading Lines</vt:lpstr>
      <vt:lpstr>Photography Rules   Experiment with Cropping</vt:lpstr>
      <vt:lpstr>Photography Rules   Experiment with Cropping</vt:lpstr>
      <vt:lpstr>Photography Rules   Experiment with Cropping</vt:lpstr>
      <vt:lpstr>Tips</vt:lpstr>
      <vt:lpstr>Resources  </vt:lpstr>
      <vt:lpstr>Some of my humble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Videography</vt:lpstr>
      <vt:lpstr>Videography Tips    Research</vt:lpstr>
      <vt:lpstr>Videography Tips    Equipment</vt:lpstr>
      <vt:lpstr>Videography Tips    Plan your Shoot</vt:lpstr>
      <vt:lpstr>Videography Tips    Have good Lighting</vt:lpstr>
      <vt:lpstr>Videography Tips    Pay Attention to the Background</vt:lpstr>
      <vt:lpstr>Videography Tips    Frame Frame Frame</vt:lpstr>
      <vt:lpstr>Videography Tips    Use Manual Focus</vt:lpstr>
      <vt:lpstr>PowerPoint Presentation</vt:lpstr>
      <vt:lpstr>PowerPoint Presentation</vt:lpstr>
      <vt:lpstr>PowerPoint Presentation</vt:lpstr>
      <vt:lpstr>PowerPoint Presentation</vt:lpstr>
      <vt:lpstr>PowerPoint Presentation</vt:lpstr>
      <vt:lpstr>PowerPoint Presentation</vt:lpstr>
      <vt:lpstr>Resources  </vt:lpstr>
      <vt:lpstr>Welcome to Metaverse Age Training Institute</vt:lpstr>
      <vt:lpstr>In group of 5-6, shoot photos &amp; videos around the campus with the theme “Welcome to Metaverse Age Training Institute”. Guidelines: 10-15 best photos 10-15 very short, smooth &amp; slow swipes (1080-4K, 60 FPS) Everything in landscape in 16:9 format Good combination of landscape (building, ground, rooms, labs, etc.) &amp; people (students, faculty, etc.) Combine all short videos into a 1-2 minutes promo with a suitable tool (Filmora, DV Resolve, CapCut, etc.) All group images &amp; videos should be included in all individual SWAY Portfolio appropriately.</vt:lpstr>
      <vt:lpstr>Interactive Storytelling</vt:lpstr>
      <vt:lpstr>Interactive Storytelling</vt:lpstr>
      <vt:lpstr>In Interactive Storytelling the audience vanishes…  Carolyn Miller</vt:lpstr>
      <vt:lpstr>5 Elements of Digital  Interactivity </vt:lpstr>
      <vt:lpstr>The Temple of No A Man Outside You are Standing at a Crossroads With Those We Love Alive The Relief of Impact Divide</vt:lpstr>
      <vt:lpstr>Student’s Works</vt:lpstr>
      <vt:lpstr>https://youtu.be/iKFZhIHD7Xk  https://twinery.org/wiki/twine2:guide  http://www.adamhammond.com/twineguide/  https://damonwakes.wordpress.com/twine-for-beginners/  https://seriousplaylab.com/courses/3610b/new-media-resources/twine-2-0/   https://twine2.neocities.org/  https://diglibarts.whittier.edu/tutorial-basic-html-coding-for-twine/  http://liverpoolcodeclub.org/projects/twine/  https://itch.io/    </vt:lpstr>
      <vt:lpstr>Basic Twine Practice</vt:lpstr>
      <vt:lpstr>Hiding the sidebar</vt:lpstr>
      <vt:lpstr>Background color       https://htmlcolorcodes.com/ </vt:lpstr>
      <vt:lpstr>Background color +  Text color</vt:lpstr>
      <vt:lpstr>Changing text alignment</vt:lpstr>
      <vt:lpstr>Changing font</vt:lpstr>
      <vt:lpstr>Google fonts</vt:lpstr>
      <vt:lpstr>Text positioning</vt:lpstr>
      <vt:lpstr>Text box     Not recommended!!</vt:lpstr>
      <vt:lpstr>Typewriter text effect</vt:lpstr>
      <vt:lpstr>Background image</vt:lpstr>
      <vt:lpstr>Background image with TAGGED passages</vt:lpstr>
      <vt:lpstr>Image as insert</vt:lpstr>
      <vt:lpstr>Image as link to a passage</vt:lpstr>
      <vt:lpstr>Loading sound from Dropbox</vt:lpstr>
      <vt:lpstr>Background sound on loop</vt:lpstr>
      <vt:lpstr>Loading text, image, &amp; sound on click</vt:lpstr>
      <vt:lpstr>Coloring links &amp; Hovers</vt:lpstr>
      <vt:lpstr>Audio  </vt:lpstr>
      <vt:lpstr>Free &amp; safe Images sources</vt:lpstr>
      <vt:lpstr>Free &amp; safe Audio sources</vt:lpstr>
      <vt:lpstr>Assessment 1 Non-Linear Story Week 7-11</vt:lpstr>
      <vt:lpstr>Your task is to create an interactive, non-linear story based on a given narrative. Your project must contain text, images and hyperlinking and be compiled using the online storytelling platform, Twinery.</vt:lpstr>
      <vt:lpstr>The interactive story must take, as its starting point, any one of the following fairy tales:  The Three Little Pigs Jack and the Beanstalk Little Red Riding Hood Goldilocks and the Three Bears Rumpelstiltskin The Pied Piper of Hamelin The Frog Prince Snow White and the Seven Dwarfs Rapunzel Cinderella Beauty and the Beast The version of the fairy tale you present is up to you.</vt:lpstr>
      <vt:lpstr>You may adapt and extend the story to introduce opportunities for interactivity. These adaptations may take the form of side quests, story divergence and convergence and so on.  An important requirement however is that your story follows the general direction of your chosen fairy tale: that is, it presents the same key message (i.e. the moral of the story), and follows a comparable narrative arch to the original text. Creative license is however permitted to offer alternative endings, to set the tale in a different story world, and introduce narrative elements that support non-linearity.</vt:lpstr>
      <vt:lpstr>Included Media Your interactive story must include, as a minimum requirement, text and hyperlinks. You may however wish to gain extra credit by incorporating embedded image, video, sound and other media into the work, as well as adjust the styling of the story using CSS.   The media you chose to include should add value to the story however, and not be added simply to try and achieve higher marks. Poor use of embedded content is more likely to reduce marks for ‘creativity’ and ‘presentation’ more than it increases marks for ‘technique and development’ (see marking criteria for more information).  Other techniques To enhance the interactive nature of your story, you may wish to use variables, conditional statements and other coding features recognized by Twine.</vt:lpstr>
      <vt:lpstr>Deliverable The Word file cover sheet complete with all the requirements: Your name Title’s screenshot Story map screenshot ITCH.IO link to online live interactive story GOOGLE DRIVE link with (HTML export, images &amp; audios) YOUTUBE link to the screen recording Critical reflection (150 words)</vt:lpstr>
      <vt:lpstr>itch.io Guide</vt:lpstr>
      <vt:lpstr>PowerPoint Presentation</vt:lpstr>
      <vt:lpstr>PowerPoint Presentation</vt:lpstr>
      <vt:lpstr>PowerPoint Presentation</vt:lpstr>
      <vt:lpstr>PowerPoint Presentation</vt:lpstr>
      <vt:lpstr>PowerPoint Presentation</vt:lpstr>
      <vt:lpstr>Storyboard</vt:lpstr>
      <vt:lpstr>A storyboard is a planning document. It is created before the final product is developed and used to illustrate a story or show the changes of scene. In many cases this will be based on a timeline but could also be decided by the user's choices of selection or navigation.</vt:lpstr>
      <vt:lpstr>PowerPoint Presentation</vt:lpstr>
      <vt:lpstr>Your task is to develop a story; and create a video storyboard for the same. Add a tagline with suitable music; &amp; indicate a product/service this story can be most suitably used for.</vt:lpstr>
      <vt:lpstr>A 45 year old father is driving a car, with his 6 year old son in the back seat. A U-turn comes up. The father stops and raises his right hand, signaling the opposite driver to pass through. The opposite driver acknowledges with his right hand and a smile. As the cars pass together, the son checks the other car’s driver; who smiles &amp; shows a thumbs-up. The son turns and looks at his father in admiration..inspired.  Tagline:  The Angel is in the details. Product:  Mashreq Bank | Bath Spa University | Amazon</vt:lpstr>
      <vt:lpstr>PowerPoint Presentation</vt:lpstr>
      <vt:lpstr>Photoshop</vt:lpstr>
      <vt:lpstr>Basics of Photoshop</vt:lpstr>
      <vt:lpstr>Basics of Photoshop  1: Image Composition</vt:lpstr>
      <vt:lpstr>Basics of Photoshop  1: Image Composition </vt:lpstr>
      <vt:lpstr>Basics of Photoshop  1: Image Composition </vt:lpstr>
      <vt:lpstr>Basics of Photoshop  1: Image Composition </vt:lpstr>
      <vt:lpstr>Basics of Photoshop  1: Image Composition </vt:lpstr>
      <vt:lpstr>Basics of Photoshop  1: Image Composition </vt:lpstr>
      <vt:lpstr>Basics of Photoshop  1: Image Composition </vt:lpstr>
      <vt:lpstr>Basics of Photoshop  1: Image Composition </vt:lpstr>
      <vt:lpstr>Basics of Photoshop  1: Image Composition </vt:lpstr>
      <vt:lpstr>Basics of Photoshop  2: Selective  Decolorization</vt:lpstr>
      <vt:lpstr>Basics of Photoshop  2: Selective  Decolorization </vt:lpstr>
      <vt:lpstr>Basics of Photoshop  2: Selective  Decolorization </vt:lpstr>
      <vt:lpstr>Basics of Photoshop  2: Selective  Decolorization </vt:lpstr>
      <vt:lpstr>Basics of Photoshop  2: Selective  Decolorization </vt:lpstr>
      <vt:lpstr>Basics of Photoshop  2: Selective  Decolorization </vt:lpstr>
      <vt:lpstr>Basics of Photoshop  3: Image Colorization</vt:lpstr>
      <vt:lpstr>Basics of Photoshop  3: Image Colorization</vt:lpstr>
      <vt:lpstr>Basics of Photoshop  3: Image Colorization</vt:lpstr>
      <vt:lpstr>Basics of Photoshop  3: Image Colorization</vt:lpstr>
      <vt:lpstr>Develop the following experiment collection in Photoshop. Image Composition | 2 Use a set of appropriate images &amp; develop a compelling composition. Selective decoloration | 1 Use appropriate images &amp; decolorize selective parts to create compelling imagery. Colorization | 1 Select a vintage b/w portrait photo; and color it in full.</vt:lpstr>
      <vt:lpstr>Time Lapse</vt:lpstr>
      <vt:lpstr>What</vt:lpstr>
      <vt:lpstr>PowerPoint Presentation</vt:lpstr>
      <vt:lpstr>PowerPoint Presentation</vt:lpstr>
      <vt:lpstr>Subjects</vt:lpstr>
      <vt:lpstr>Tips</vt:lpstr>
      <vt:lpstr>PowerPoint Presentation</vt:lpstr>
      <vt:lpstr>Plan, shoot &amp; develop an artistic Time Lapse video of minimum 30 Sec duration. Suggested subject could be “Nature”; that includes: Sea | Beach | Sky | Clouds Must haves:  1080Pxl  Landscape  Min 30 Sec  Colors adjusted &amp; stylized  Appropriate background music</vt:lpstr>
      <vt:lpstr>Stop Motion Animation</vt:lpstr>
      <vt:lpstr>What is Stop Motion Animation?</vt:lpstr>
      <vt:lpstr>PowerPoint Presentation</vt:lpstr>
      <vt:lpstr>PowerPoint Presentation</vt:lpstr>
      <vt:lpstr>Basics of Stop Motion    https://www.youtube.com/playlist?list=PLhekTmFb9ZP6qSBbmjmB6ma2JSu4qmvna    </vt:lpstr>
      <vt:lpstr>Tips</vt:lpstr>
      <vt:lpstr>Prepare a short Stop Motion Animation with simple objects and lots of imagination and preparation.  Must haves:  1080Pxl  Landscape  Min 30 Sec  Colors adjusted &amp; stylized  Appropriate background music</vt:lpstr>
      <vt:lpstr>Bitsy Game</vt:lpstr>
      <vt:lpstr>PowerPoint Presentation</vt:lpstr>
      <vt:lpstr>Basics of Bitsy Game    https://www.youtube.com/playlist?list=PLlXuD3kyVEr5sF4iM2CszNt-fSVZDqxUm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Storytelling</dc:title>
  <dc:creator>Sandeep Tyagi</dc:creator>
  <cp:lastModifiedBy>Sandeep Tyagi</cp:lastModifiedBy>
  <cp:revision>2</cp:revision>
  <dcterms:modified xsi:type="dcterms:W3CDTF">2024-09-07T12:35:26Z</dcterms:modified>
</cp:coreProperties>
</file>